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tl="1" saveSubsetFonts="1">
  <p:sldMasterIdLst>
    <p:sldMasterId id="2147483675" r:id="rId1"/>
  </p:sldMasterIdLst>
  <p:notesMasterIdLst>
    <p:notesMasterId r:id="rId21"/>
  </p:notesMasterIdLst>
  <p:sldIdLst>
    <p:sldId id="256" r:id="rId2"/>
    <p:sldId id="271" r:id="rId3"/>
    <p:sldId id="316" r:id="rId4"/>
    <p:sldId id="308" r:id="rId5"/>
    <p:sldId id="309" r:id="rId6"/>
    <p:sldId id="317" r:id="rId7"/>
    <p:sldId id="310" r:id="rId8"/>
    <p:sldId id="311" r:id="rId9"/>
    <p:sldId id="312" r:id="rId10"/>
    <p:sldId id="307" r:id="rId11"/>
    <p:sldId id="304" r:id="rId12"/>
    <p:sldId id="305" r:id="rId13"/>
    <p:sldId id="306" r:id="rId14"/>
    <p:sldId id="302" r:id="rId15"/>
    <p:sldId id="303" r:id="rId16"/>
    <p:sldId id="313" r:id="rId17"/>
    <p:sldId id="314" r:id="rId18"/>
    <p:sldId id="315" r:id="rId19"/>
    <p:sldId id="318" r:id="rId20"/>
  </p:sldIdLst>
  <p:sldSz cx="9144000" cy="6858000" type="screen4x3"/>
  <p:notesSz cx="6858000" cy="9144000"/>
  <p:defaultTextStyle>
    <a:defPPr>
      <a:defRPr lang="he-IL"/>
    </a:defPPr>
    <a:lvl1pPr algn="r" rtl="1" fontAlgn="base">
      <a:spcBef>
        <a:spcPct val="0"/>
      </a:spcBef>
      <a:spcAft>
        <a:spcPct val="0"/>
      </a:spcAft>
      <a:defRPr kumimoji="1" kern="1200">
        <a:solidFill>
          <a:schemeClr val="tx1"/>
        </a:solidFill>
        <a:latin typeface="Times New Roman" pitchFamily="18" charset="0"/>
        <a:ea typeface="+mn-ea"/>
        <a:cs typeface="Arial" charset="0"/>
      </a:defRPr>
    </a:lvl1pPr>
    <a:lvl2pPr marL="457200" algn="r" rtl="1" fontAlgn="base">
      <a:spcBef>
        <a:spcPct val="0"/>
      </a:spcBef>
      <a:spcAft>
        <a:spcPct val="0"/>
      </a:spcAft>
      <a:defRPr kumimoji="1" kern="1200">
        <a:solidFill>
          <a:schemeClr val="tx1"/>
        </a:solidFill>
        <a:latin typeface="Times New Roman" pitchFamily="18" charset="0"/>
        <a:ea typeface="+mn-ea"/>
        <a:cs typeface="Arial" charset="0"/>
      </a:defRPr>
    </a:lvl2pPr>
    <a:lvl3pPr marL="914400" algn="r" rtl="1" fontAlgn="base">
      <a:spcBef>
        <a:spcPct val="0"/>
      </a:spcBef>
      <a:spcAft>
        <a:spcPct val="0"/>
      </a:spcAft>
      <a:defRPr kumimoji="1" kern="1200">
        <a:solidFill>
          <a:schemeClr val="tx1"/>
        </a:solidFill>
        <a:latin typeface="Times New Roman" pitchFamily="18" charset="0"/>
        <a:ea typeface="+mn-ea"/>
        <a:cs typeface="Arial" charset="0"/>
      </a:defRPr>
    </a:lvl3pPr>
    <a:lvl4pPr marL="1371600" algn="r" rtl="1" fontAlgn="base">
      <a:spcBef>
        <a:spcPct val="0"/>
      </a:spcBef>
      <a:spcAft>
        <a:spcPct val="0"/>
      </a:spcAft>
      <a:defRPr kumimoji="1" kern="1200">
        <a:solidFill>
          <a:schemeClr val="tx1"/>
        </a:solidFill>
        <a:latin typeface="Times New Roman" pitchFamily="18" charset="0"/>
        <a:ea typeface="+mn-ea"/>
        <a:cs typeface="Arial" charset="0"/>
      </a:defRPr>
    </a:lvl4pPr>
    <a:lvl5pPr marL="1828800" algn="r" rtl="1" fontAlgn="base">
      <a:spcBef>
        <a:spcPct val="0"/>
      </a:spcBef>
      <a:spcAft>
        <a:spcPct val="0"/>
      </a:spcAft>
      <a:defRPr kumimoji="1" kern="1200">
        <a:solidFill>
          <a:schemeClr val="tx1"/>
        </a:solidFill>
        <a:latin typeface="Times New Roman" pitchFamily="18" charset="0"/>
        <a:ea typeface="+mn-ea"/>
        <a:cs typeface="Arial" charset="0"/>
      </a:defRPr>
    </a:lvl5pPr>
    <a:lvl6pPr marL="2286000" algn="l" defTabSz="914400" rtl="0" eaLnBrk="1" latinLnBrk="0" hangingPunct="1">
      <a:defRPr kumimoji="1" kern="1200">
        <a:solidFill>
          <a:schemeClr val="tx1"/>
        </a:solidFill>
        <a:latin typeface="Times New Roman" pitchFamily="18" charset="0"/>
        <a:ea typeface="+mn-ea"/>
        <a:cs typeface="Arial" charset="0"/>
      </a:defRPr>
    </a:lvl6pPr>
    <a:lvl7pPr marL="2743200" algn="l" defTabSz="914400" rtl="0" eaLnBrk="1" latinLnBrk="0" hangingPunct="1">
      <a:defRPr kumimoji="1" kern="1200">
        <a:solidFill>
          <a:schemeClr val="tx1"/>
        </a:solidFill>
        <a:latin typeface="Times New Roman" pitchFamily="18" charset="0"/>
        <a:ea typeface="+mn-ea"/>
        <a:cs typeface="Arial" charset="0"/>
      </a:defRPr>
    </a:lvl7pPr>
    <a:lvl8pPr marL="3200400" algn="l" defTabSz="914400" rtl="0" eaLnBrk="1" latinLnBrk="0" hangingPunct="1">
      <a:defRPr kumimoji="1" kern="1200">
        <a:solidFill>
          <a:schemeClr val="tx1"/>
        </a:solidFill>
        <a:latin typeface="Times New Roman" pitchFamily="18" charset="0"/>
        <a:ea typeface="+mn-ea"/>
        <a:cs typeface="Arial" charset="0"/>
      </a:defRPr>
    </a:lvl8pPr>
    <a:lvl9pPr marL="3657600" algn="l" defTabSz="914400" rtl="0" eaLnBrk="1" latinLnBrk="0" hangingPunct="1">
      <a:defRPr kumimoji="1"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FFF66"/>
    <a:srgbClr val="0033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p:scale>
          <a:sx n="80" d="100"/>
          <a:sy n="80" d="100"/>
        </p:scale>
        <p:origin x="-1674" y="-33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1495;&#1493;&#1489;&#1512;&#1514;1"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27"/>
  <c:clrMapOvr bg1="lt1" tx1="dk1" bg2="lt2" tx2="dk2" accent1="accent1" accent2="accent2" accent3="accent3" accent4="accent4" accent5="accent5" accent6="accent6" hlink="hlink" folHlink="folHlink"/>
  <c:chart>
    <c:plotArea>
      <c:layout>
        <c:manualLayout>
          <c:layoutTarget val="inner"/>
          <c:xMode val="edge"/>
          <c:yMode val="edge"/>
          <c:x val="0.31308552889266816"/>
          <c:y val="0"/>
          <c:w val="0.81014567091900591"/>
          <c:h val="0.98798798798798715"/>
        </c:manualLayout>
      </c:layout>
      <c:pieChart>
        <c:varyColors val="1"/>
        <c:ser>
          <c:idx val="0"/>
          <c:order val="0"/>
          <c:dPt>
            <c:idx val="0"/>
            <c:spPr>
              <a:solidFill>
                <a:srgbClr val="CCFF99"/>
              </a:solidFill>
            </c:spPr>
          </c:dPt>
          <c:dPt>
            <c:idx val="1"/>
            <c:spPr>
              <a:solidFill>
                <a:srgbClr val="FFFFCC"/>
              </a:solidFill>
            </c:spPr>
          </c:dPt>
          <c:dPt>
            <c:idx val="2"/>
            <c:spPr>
              <a:solidFill>
                <a:srgbClr val="0CA0E2"/>
              </a:solidFill>
            </c:spPr>
          </c:dPt>
          <c:dPt>
            <c:idx val="3"/>
            <c:spPr>
              <a:solidFill>
                <a:schemeClr val="accent2">
                  <a:lumMod val="20000"/>
                  <a:lumOff val="80000"/>
                </a:schemeClr>
              </a:solidFill>
            </c:spPr>
          </c:dPt>
          <c:dPt>
            <c:idx val="4"/>
            <c:spPr>
              <a:solidFill>
                <a:srgbClr val="CCFF99"/>
              </a:solidFill>
            </c:spPr>
          </c:dPt>
          <c:dPt>
            <c:idx val="5"/>
            <c:spPr>
              <a:solidFill>
                <a:srgbClr val="FFFFCC"/>
              </a:solidFill>
            </c:spPr>
          </c:dPt>
          <c:dPt>
            <c:idx val="6"/>
            <c:spPr>
              <a:solidFill>
                <a:srgbClr val="0CA0E2"/>
              </a:solidFill>
              <a:effectLst>
                <a:softEdge rad="63500"/>
              </a:effectLst>
            </c:spPr>
          </c:dPt>
          <c:dPt>
            <c:idx val="7"/>
            <c:spPr>
              <a:solidFill>
                <a:schemeClr val="accent2">
                  <a:lumMod val="20000"/>
                  <a:lumOff val="80000"/>
                </a:schemeClr>
              </a:solidFill>
            </c:spPr>
          </c:dPt>
          <c:cat>
            <c:strRef>
              <c:f>גיליון1!$A$1:$A$8</c:f>
              <c:strCache>
                <c:ptCount val="8"/>
                <c:pt idx="0">
                  <c:v>יוסי</c:v>
                </c:pt>
                <c:pt idx="1">
                  <c:v>רני</c:v>
                </c:pt>
                <c:pt idx="2">
                  <c:v>נירית</c:v>
                </c:pt>
                <c:pt idx="3">
                  <c:v>הילה</c:v>
                </c:pt>
                <c:pt idx="4">
                  <c:v>יעל</c:v>
                </c:pt>
                <c:pt idx="5">
                  <c:v>רוית</c:v>
                </c:pt>
                <c:pt idx="6">
                  <c:v>ינית</c:v>
                </c:pt>
                <c:pt idx="7">
                  <c:v>עמי</c:v>
                </c:pt>
              </c:strCache>
            </c:strRef>
          </c:cat>
          <c:val>
            <c:numRef>
              <c:f>גיליון1!$B$1:$B$8</c:f>
              <c:numCache>
                <c:formatCode>General</c:formatCode>
                <c:ptCount val="8"/>
                <c:pt idx="0">
                  <c:v>10</c:v>
                </c:pt>
                <c:pt idx="1">
                  <c:v>10</c:v>
                </c:pt>
                <c:pt idx="2">
                  <c:v>10</c:v>
                </c:pt>
                <c:pt idx="3">
                  <c:v>10</c:v>
                </c:pt>
                <c:pt idx="4">
                  <c:v>10</c:v>
                </c:pt>
                <c:pt idx="5">
                  <c:v>10</c:v>
                </c:pt>
                <c:pt idx="6">
                  <c:v>10</c:v>
                </c:pt>
                <c:pt idx="7">
                  <c:v>10</c:v>
                </c:pt>
              </c:numCache>
            </c:numRef>
          </c:val>
        </c:ser>
        <c:firstSliceAng val="360"/>
      </c:pieChart>
    </c:plotArea>
    <c:plotVisOnly val="1"/>
    <c:dispBlanksAs val="zero"/>
  </c:chart>
  <c:txPr>
    <a:bodyPr/>
    <a:lstStyle/>
    <a:p>
      <a:pPr>
        <a:defRPr sz="1800"/>
      </a:pPr>
      <a:endParaRPr lang="en-US"/>
    </a:p>
  </c:txPr>
  <c:externalData r:id="rId2"/>
  <c:userShapes r:id="rId3"/>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514704-723B-4E69-A523-A94C161378F0}"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en-US"/>
        </a:p>
      </dgm:t>
    </dgm:pt>
    <dgm:pt modelId="{85AF8915-6196-40BA-9E6A-EEB1AC35A9AD}">
      <dgm:prSet phldrT="[טקסט]"/>
      <dgm:spPr/>
      <dgm:t>
        <a:bodyPr/>
        <a:lstStyle/>
        <a:p>
          <a:r>
            <a:rPr lang="he-IL" b="1" dirty="0" smtClean="0"/>
            <a:t>תיאוריה</a:t>
          </a:r>
          <a:endParaRPr lang="en-US" b="1" dirty="0"/>
        </a:p>
      </dgm:t>
    </dgm:pt>
    <dgm:pt modelId="{4B73ECBD-7FA2-446B-9443-5D2C990EC47D}" type="parTrans" cxnId="{B9890EFF-B9F6-4743-B1B2-B42B0403DA1E}">
      <dgm:prSet/>
      <dgm:spPr/>
      <dgm:t>
        <a:bodyPr/>
        <a:lstStyle/>
        <a:p>
          <a:endParaRPr lang="en-US"/>
        </a:p>
      </dgm:t>
    </dgm:pt>
    <dgm:pt modelId="{257F4EDE-7548-410D-BD0C-625DCAE909EB}" type="sibTrans" cxnId="{B9890EFF-B9F6-4743-B1B2-B42B0403DA1E}">
      <dgm:prSet/>
      <dgm:spPr/>
      <dgm:t>
        <a:bodyPr/>
        <a:lstStyle/>
        <a:p>
          <a:endParaRPr lang="en-US"/>
        </a:p>
      </dgm:t>
    </dgm:pt>
    <dgm:pt modelId="{AD9DC5F7-A0F7-4DDD-918F-219C392F88B1}">
      <dgm:prSet phldrT="[טקסט]"/>
      <dgm:spPr/>
      <dgm:t>
        <a:bodyPr/>
        <a:lstStyle/>
        <a:p>
          <a:r>
            <a:rPr lang="he-IL" b="1" dirty="0" smtClean="0"/>
            <a:t>חוכמת המעשה</a:t>
          </a:r>
          <a:endParaRPr lang="en-US" b="1" dirty="0"/>
        </a:p>
      </dgm:t>
    </dgm:pt>
    <dgm:pt modelId="{C5648CC6-00AC-4334-9B2E-AD3B5A12C3FC}" type="parTrans" cxnId="{12ECE059-7089-4F12-8CB5-8AE94B132A3D}">
      <dgm:prSet/>
      <dgm:spPr/>
      <dgm:t>
        <a:bodyPr/>
        <a:lstStyle/>
        <a:p>
          <a:endParaRPr lang="en-US"/>
        </a:p>
      </dgm:t>
    </dgm:pt>
    <dgm:pt modelId="{9765F55A-CCF1-42BA-A221-6291D5A5B5FF}" type="sibTrans" cxnId="{12ECE059-7089-4F12-8CB5-8AE94B132A3D}">
      <dgm:prSet/>
      <dgm:spPr/>
      <dgm:t>
        <a:bodyPr/>
        <a:lstStyle/>
        <a:p>
          <a:endParaRPr lang="en-US"/>
        </a:p>
      </dgm:t>
    </dgm:pt>
    <dgm:pt modelId="{7071EFE5-8244-48D4-9337-140C6E0C8624}">
      <dgm:prSet phldrT="[טקסט]"/>
      <dgm:spPr/>
      <dgm:t>
        <a:bodyPr/>
        <a:lstStyle/>
        <a:p>
          <a:r>
            <a:rPr lang="he-IL" b="1" dirty="0" smtClean="0"/>
            <a:t>התנסות</a:t>
          </a:r>
          <a:endParaRPr lang="en-US" b="1" dirty="0"/>
        </a:p>
      </dgm:t>
    </dgm:pt>
    <dgm:pt modelId="{030371A2-B772-48F4-9DC8-FAC39340D9E1}" type="parTrans" cxnId="{44C02A87-3410-4F4A-9532-9555905117F9}">
      <dgm:prSet/>
      <dgm:spPr/>
      <dgm:t>
        <a:bodyPr/>
        <a:lstStyle/>
        <a:p>
          <a:endParaRPr lang="en-US"/>
        </a:p>
      </dgm:t>
    </dgm:pt>
    <dgm:pt modelId="{D85E3C2D-46EB-407B-8635-36D7470A08C9}" type="sibTrans" cxnId="{44C02A87-3410-4F4A-9532-9555905117F9}">
      <dgm:prSet/>
      <dgm:spPr/>
      <dgm:t>
        <a:bodyPr/>
        <a:lstStyle/>
        <a:p>
          <a:endParaRPr lang="en-US"/>
        </a:p>
      </dgm:t>
    </dgm:pt>
    <dgm:pt modelId="{A3223CF1-EC3F-4DA2-9970-80F05C5DD708}" type="pres">
      <dgm:prSet presAssocID="{32514704-723B-4E69-A523-A94C161378F0}" presName="Name0" presStyleCnt="0">
        <dgm:presLayoutVars>
          <dgm:dir/>
          <dgm:resizeHandles val="exact"/>
        </dgm:presLayoutVars>
      </dgm:prSet>
      <dgm:spPr/>
      <dgm:t>
        <a:bodyPr/>
        <a:lstStyle/>
        <a:p>
          <a:endParaRPr lang="en-US"/>
        </a:p>
      </dgm:t>
    </dgm:pt>
    <dgm:pt modelId="{CDEC51E4-B48A-4F8E-9DD2-CF8501CAD818}" type="pres">
      <dgm:prSet presAssocID="{85AF8915-6196-40BA-9E6A-EEB1AC35A9AD}" presName="node" presStyleLbl="node1" presStyleIdx="0" presStyleCnt="3">
        <dgm:presLayoutVars>
          <dgm:bulletEnabled val="1"/>
        </dgm:presLayoutVars>
      </dgm:prSet>
      <dgm:spPr/>
      <dgm:t>
        <a:bodyPr/>
        <a:lstStyle/>
        <a:p>
          <a:endParaRPr lang="en-US"/>
        </a:p>
      </dgm:t>
    </dgm:pt>
    <dgm:pt modelId="{7989DE99-82E5-4287-AF5C-6B59A1F5BD26}" type="pres">
      <dgm:prSet presAssocID="{257F4EDE-7548-410D-BD0C-625DCAE909EB}" presName="sibTrans" presStyleLbl="sibTrans2D1" presStyleIdx="0" presStyleCnt="3"/>
      <dgm:spPr/>
      <dgm:t>
        <a:bodyPr/>
        <a:lstStyle/>
        <a:p>
          <a:endParaRPr lang="en-US"/>
        </a:p>
      </dgm:t>
    </dgm:pt>
    <dgm:pt modelId="{EA3C56A5-9990-4436-A22E-57E543CD858C}" type="pres">
      <dgm:prSet presAssocID="{257F4EDE-7548-410D-BD0C-625DCAE909EB}" presName="connectorText" presStyleLbl="sibTrans2D1" presStyleIdx="0" presStyleCnt="3"/>
      <dgm:spPr/>
      <dgm:t>
        <a:bodyPr/>
        <a:lstStyle/>
        <a:p>
          <a:endParaRPr lang="en-US"/>
        </a:p>
      </dgm:t>
    </dgm:pt>
    <dgm:pt modelId="{580B7B5C-B0CC-4F67-8302-3823249EC057}" type="pres">
      <dgm:prSet presAssocID="{AD9DC5F7-A0F7-4DDD-918F-219C392F88B1}" presName="node" presStyleLbl="node1" presStyleIdx="1" presStyleCnt="3">
        <dgm:presLayoutVars>
          <dgm:bulletEnabled val="1"/>
        </dgm:presLayoutVars>
      </dgm:prSet>
      <dgm:spPr/>
      <dgm:t>
        <a:bodyPr/>
        <a:lstStyle/>
        <a:p>
          <a:endParaRPr lang="en-US"/>
        </a:p>
      </dgm:t>
    </dgm:pt>
    <dgm:pt modelId="{38D2C944-0370-4A27-822F-DDA36F679857}" type="pres">
      <dgm:prSet presAssocID="{9765F55A-CCF1-42BA-A221-6291D5A5B5FF}" presName="sibTrans" presStyleLbl="sibTrans2D1" presStyleIdx="1" presStyleCnt="3"/>
      <dgm:spPr/>
      <dgm:t>
        <a:bodyPr/>
        <a:lstStyle/>
        <a:p>
          <a:endParaRPr lang="en-US"/>
        </a:p>
      </dgm:t>
    </dgm:pt>
    <dgm:pt modelId="{B32126C9-4B8D-48B1-8A09-31A28F645745}" type="pres">
      <dgm:prSet presAssocID="{9765F55A-CCF1-42BA-A221-6291D5A5B5FF}" presName="connectorText" presStyleLbl="sibTrans2D1" presStyleIdx="1" presStyleCnt="3"/>
      <dgm:spPr/>
      <dgm:t>
        <a:bodyPr/>
        <a:lstStyle/>
        <a:p>
          <a:endParaRPr lang="en-US"/>
        </a:p>
      </dgm:t>
    </dgm:pt>
    <dgm:pt modelId="{429F8F09-8C25-4F9A-99CD-8C8282FC1829}" type="pres">
      <dgm:prSet presAssocID="{7071EFE5-8244-48D4-9337-140C6E0C8624}" presName="node" presStyleLbl="node1" presStyleIdx="2" presStyleCnt="3">
        <dgm:presLayoutVars>
          <dgm:bulletEnabled val="1"/>
        </dgm:presLayoutVars>
      </dgm:prSet>
      <dgm:spPr/>
      <dgm:t>
        <a:bodyPr/>
        <a:lstStyle/>
        <a:p>
          <a:endParaRPr lang="en-US"/>
        </a:p>
      </dgm:t>
    </dgm:pt>
    <dgm:pt modelId="{EF313A91-3F58-4F01-BE24-90853A90BBCC}" type="pres">
      <dgm:prSet presAssocID="{D85E3C2D-46EB-407B-8635-36D7470A08C9}" presName="sibTrans" presStyleLbl="sibTrans2D1" presStyleIdx="2" presStyleCnt="3"/>
      <dgm:spPr/>
      <dgm:t>
        <a:bodyPr/>
        <a:lstStyle/>
        <a:p>
          <a:endParaRPr lang="en-US"/>
        </a:p>
      </dgm:t>
    </dgm:pt>
    <dgm:pt modelId="{68489767-3985-41C7-BE39-F0DD3C50E021}" type="pres">
      <dgm:prSet presAssocID="{D85E3C2D-46EB-407B-8635-36D7470A08C9}" presName="connectorText" presStyleLbl="sibTrans2D1" presStyleIdx="2" presStyleCnt="3"/>
      <dgm:spPr/>
      <dgm:t>
        <a:bodyPr/>
        <a:lstStyle/>
        <a:p>
          <a:endParaRPr lang="en-US"/>
        </a:p>
      </dgm:t>
    </dgm:pt>
  </dgm:ptLst>
  <dgm:cxnLst>
    <dgm:cxn modelId="{6C305AF9-3E3F-4815-98E7-EEB7CAD021F8}" type="presOf" srcId="{D85E3C2D-46EB-407B-8635-36D7470A08C9}" destId="{68489767-3985-41C7-BE39-F0DD3C50E021}" srcOrd="1" destOrd="0" presId="urn:microsoft.com/office/officeart/2005/8/layout/cycle7"/>
    <dgm:cxn modelId="{AC5E9A65-D085-4844-B92E-B3B64D87969D}" type="presOf" srcId="{D85E3C2D-46EB-407B-8635-36D7470A08C9}" destId="{EF313A91-3F58-4F01-BE24-90853A90BBCC}" srcOrd="0" destOrd="0" presId="urn:microsoft.com/office/officeart/2005/8/layout/cycle7"/>
    <dgm:cxn modelId="{D33C3B64-3C97-43FB-9DB8-D84695D7C9B2}" type="presOf" srcId="{32514704-723B-4E69-A523-A94C161378F0}" destId="{A3223CF1-EC3F-4DA2-9970-80F05C5DD708}" srcOrd="0" destOrd="0" presId="urn:microsoft.com/office/officeart/2005/8/layout/cycle7"/>
    <dgm:cxn modelId="{718A4792-C344-4C52-B9B3-0B5D518A3DA3}" type="presOf" srcId="{85AF8915-6196-40BA-9E6A-EEB1AC35A9AD}" destId="{CDEC51E4-B48A-4F8E-9DD2-CF8501CAD818}" srcOrd="0" destOrd="0" presId="urn:microsoft.com/office/officeart/2005/8/layout/cycle7"/>
    <dgm:cxn modelId="{44C02A87-3410-4F4A-9532-9555905117F9}" srcId="{32514704-723B-4E69-A523-A94C161378F0}" destId="{7071EFE5-8244-48D4-9337-140C6E0C8624}" srcOrd="2" destOrd="0" parTransId="{030371A2-B772-48F4-9DC8-FAC39340D9E1}" sibTransId="{D85E3C2D-46EB-407B-8635-36D7470A08C9}"/>
    <dgm:cxn modelId="{12ECE059-7089-4F12-8CB5-8AE94B132A3D}" srcId="{32514704-723B-4E69-A523-A94C161378F0}" destId="{AD9DC5F7-A0F7-4DDD-918F-219C392F88B1}" srcOrd="1" destOrd="0" parTransId="{C5648CC6-00AC-4334-9B2E-AD3B5A12C3FC}" sibTransId="{9765F55A-CCF1-42BA-A221-6291D5A5B5FF}"/>
    <dgm:cxn modelId="{B9890EFF-B9F6-4743-B1B2-B42B0403DA1E}" srcId="{32514704-723B-4E69-A523-A94C161378F0}" destId="{85AF8915-6196-40BA-9E6A-EEB1AC35A9AD}" srcOrd="0" destOrd="0" parTransId="{4B73ECBD-7FA2-446B-9443-5D2C990EC47D}" sibTransId="{257F4EDE-7548-410D-BD0C-625DCAE909EB}"/>
    <dgm:cxn modelId="{7E2C0B1A-715C-4CCC-8DE4-104A3CD8FCD1}" type="presOf" srcId="{257F4EDE-7548-410D-BD0C-625DCAE909EB}" destId="{7989DE99-82E5-4287-AF5C-6B59A1F5BD26}" srcOrd="0" destOrd="0" presId="urn:microsoft.com/office/officeart/2005/8/layout/cycle7"/>
    <dgm:cxn modelId="{CF2B0E5D-4DBB-41A8-817D-A9D9622BC671}" type="presOf" srcId="{257F4EDE-7548-410D-BD0C-625DCAE909EB}" destId="{EA3C56A5-9990-4436-A22E-57E543CD858C}" srcOrd="1" destOrd="0" presId="urn:microsoft.com/office/officeart/2005/8/layout/cycle7"/>
    <dgm:cxn modelId="{4D3B7F28-1EC3-4203-A724-44E127990677}" type="presOf" srcId="{9765F55A-CCF1-42BA-A221-6291D5A5B5FF}" destId="{B32126C9-4B8D-48B1-8A09-31A28F645745}" srcOrd="1" destOrd="0" presId="urn:microsoft.com/office/officeart/2005/8/layout/cycle7"/>
    <dgm:cxn modelId="{5B1D5597-A4A4-4849-9717-7C6E5D09CA6D}" type="presOf" srcId="{9765F55A-CCF1-42BA-A221-6291D5A5B5FF}" destId="{38D2C944-0370-4A27-822F-DDA36F679857}" srcOrd="0" destOrd="0" presId="urn:microsoft.com/office/officeart/2005/8/layout/cycle7"/>
    <dgm:cxn modelId="{0441C86B-4C06-4245-93E3-C28E8BFC5F2B}" type="presOf" srcId="{7071EFE5-8244-48D4-9337-140C6E0C8624}" destId="{429F8F09-8C25-4F9A-99CD-8C8282FC1829}" srcOrd="0" destOrd="0" presId="urn:microsoft.com/office/officeart/2005/8/layout/cycle7"/>
    <dgm:cxn modelId="{1CEFA391-FB4A-47D4-A24C-8579556B34A2}" type="presOf" srcId="{AD9DC5F7-A0F7-4DDD-918F-219C392F88B1}" destId="{580B7B5C-B0CC-4F67-8302-3823249EC057}" srcOrd="0" destOrd="0" presId="urn:microsoft.com/office/officeart/2005/8/layout/cycle7"/>
    <dgm:cxn modelId="{66482D71-F52F-4DA9-910F-08D7A1A90DE1}" type="presParOf" srcId="{A3223CF1-EC3F-4DA2-9970-80F05C5DD708}" destId="{CDEC51E4-B48A-4F8E-9DD2-CF8501CAD818}" srcOrd="0" destOrd="0" presId="urn:microsoft.com/office/officeart/2005/8/layout/cycle7"/>
    <dgm:cxn modelId="{DE11A777-CFA5-4823-BAA6-467835181D24}" type="presParOf" srcId="{A3223CF1-EC3F-4DA2-9970-80F05C5DD708}" destId="{7989DE99-82E5-4287-AF5C-6B59A1F5BD26}" srcOrd="1" destOrd="0" presId="urn:microsoft.com/office/officeart/2005/8/layout/cycle7"/>
    <dgm:cxn modelId="{63AD3D3C-6700-410C-8CF2-EB617415BC76}" type="presParOf" srcId="{7989DE99-82E5-4287-AF5C-6B59A1F5BD26}" destId="{EA3C56A5-9990-4436-A22E-57E543CD858C}" srcOrd="0" destOrd="0" presId="urn:microsoft.com/office/officeart/2005/8/layout/cycle7"/>
    <dgm:cxn modelId="{9A3FFB4B-35FB-49C1-81F2-0B3D6B14B752}" type="presParOf" srcId="{A3223CF1-EC3F-4DA2-9970-80F05C5DD708}" destId="{580B7B5C-B0CC-4F67-8302-3823249EC057}" srcOrd="2" destOrd="0" presId="urn:microsoft.com/office/officeart/2005/8/layout/cycle7"/>
    <dgm:cxn modelId="{21CA7CE4-685A-4B37-9765-52F1DB53134C}" type="presParOf" srcId="{A3223CF1-EC3F-4DA2-9970-80F05C5DD708}" destId="{38D2C944-0370-4A27-822F-DDA36F679857}" srcOrd="3" destOrd="0" presId="urn:microsoft.com/office/officeart/2005/8/layout/cycle7"/>
    <dgm:cxn modelId="{5485D4CC-E952-4C85-AB60-759FE9569283}" type="presParOf" srcId="{38D2C944-0370-4A27-822F-DDA36F679857}" destId="{B32126C9-4B8D-48B1-8A09-31A28F645745}" srcOrd="0" destOrd="0" presId="urn:microsoft.com/office/officeart/2005/8/layout/cycle7"/>
    <dgm:cxn modelId="{936E1B95-347E-4CD7-AC8B-8FEF96DDB2C2}" type="presParOf" srcId="{A3223CF1-EC3F-4DA2-9970-80F05C5DD708}" destId="{429F8F09-8C25-4F9A-99CD-8C8282FC1829}" srcOrd="4" destOrd="0" presId="urn:microsoft.com/office/officeart/2005/8/layout/cycle7"/>
    <dgm:cxn modelId="{93839953-8A15-4BC8-AF82-A3D0B5E51F36}" type="presParOf" srcId="{A3223CF1-EC3F-4DA2-9970-80F05C5DD708}" destId="{EF313A91-3F58-4F01-BE24-90853A90BBCC}" srcOrd="5" destOrd="0" presId="urn:microsoft.com/office/officeart/2005/8/layout/cycle7"/>
    <dgm:cxn modelId="{F805B814-1158-4409-B661-B0C9030115B6}" type="presParOf" srcId="{EF313A91-3F58-4F01-BE24-90853A90BBCC}" destId="{68489767-3985-41C7-BE39-F0DD3C50E021}" srcOrd="0" destOrd="0" presId="urn:microsoft.com/office/officeart/2005/8/layout/cycle7"/>
  </dgm:cxnLst>
  <dgm:bg/>
  <dgm:whole/>
</dgm:dataModel>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0.57794</cdr:x>
      <cdr:y>0.08001</cdr:y>
    </cdr:from>
    <cdr:to>
      <cdr:x>0.6879</cdr:x>
      <cdr:y>0.22415</cdr:y>
    </cdr:to>
    <cdr:sp macro="" textlink="">
      <cdr:nvSpPr>
        <cdr:cNvPr id="2" name="TextBox 1"/>
        <cdr:cNvSpPr txBox="1"/>
      </cdr:nvSpPr>
      <cdr:spPr>
        <a:xfrm xmlns:a="http://schemas.openxmlformats.org/drawingml/2006/main">
          <a:off x="4805735" y="507529"/>
          <a:ext cx="914400" cy="914400"/>
        </a:xfrm>
        <a:prstGeom xmlns:a="http://schemas.openxmlformats.org/drawingml/2006/main" prst="rect">
          <a:avLst/>
        </a:prstGeom>
      </cdr:spPr>
      <cdr:txBody>
        <a:bodyPr xmlns:a="http://schemas.openxmlformats.org/drawingml/2006/main" vertOverflow="clip" wrap="none" rtlCol="1"/>
        <a:lstStyle xmlns:a="http://schemas.openxmlformats.org/drawingml/2006/main"/>
        <a:p xmlns:a="http://schemas.openxmlformats.org/drawingml/2006/main">
          <a:endParaRPr lang="he-IL" sz="1100" dirty="0"/>
        </a:p>
      </cdr:txBody>
    </cdr:sp>
  </cdr:relSizeAnchor>
  <cdr:relSizeAnchor xmlns:cdr="http://schemas.openxmlformats.org/drawingml/2006/chartDrawing">
    <cdr:from>
      <cdr:x>0.60392</cdr:x>
      <cdr:y>0.09136</cdr:y>
    </cdr:from>
    <cdr:to>
      <cdr:x>0.71388</cdr:x>
      <cdr:y>0.2355</cdr:y>
    </cdr:to>
    <cdr:sp macro="" textlink="">
      <cdr:nvSpPr>
        <cdr:cNvPr id="3" name="TextBox 2"/>
        <cdr:cNvSpPr txBox="1"/>
      </cdr:nvSpPr>
      <cdr:spPr>
        <a:xfrm xmlns:a="http://schemas.openxmlformats.org/drawingml/2006/main">
          <a:off x="5021759" y="579537"/>
          <a:ext cx="914400" cy="914400"/>
        </a:xfrm>
        <a:prstGeom xmlns:a="http://schemas.openxmlformats.org/drawingml/2006/main" prst="rect">
          <a:avLst/>
        </a:prstGeom>
      </cdr:spPr>
      <cdr:txBody>
        <a:bodyPr xmlns:a="http://schemas.openxmlformats.org/drawingml/2006/main" vertOverflow="clip" wrap="none" rtlCol="1"/>
        <a:lstStyle xmlns:a="http://schemas.openxmlformats.org/drawingml/2006/main"/>
        <a:p xmlns:a="http://schemas.openxmlformats.org/drawingml/2006/main">
          <a:endParaRPr lang="he-IL" sz="1100" dirty="0"/>
        </a:p>
      </cdr:txBody>
    </cdr:sp>
  </cdr:relSizeAnchor>
  <cdr:relSizeAnchor xmlns:cdr="http://schemas.openxmlformats.org/drawingml/2006/chartDrawing">
    <cdr:from>
      <cdr:x>0.58158</cdr:x>
      <cdr:y>0.0454</cdr:y>
    </cdr:from>
    <cdr:to>
      <cdr:x>0.76866</cdr:x>
      <cdr:y>0.12788</cdr:y>
    </cdr:to>
    <cdr:sp macro="" textlink="">
      <cdr:nvSpPr>
        <cdr:cNvPr id="5" name="מלבן 4"/>
        <cdr:cNvSpPr/>
      </cdr:nvSpPr>
      <cdr:spPr>
        <a:xfrm xmlns:a="http://schemas.openxmlformats.org/drawingml/2006/main">
          <a:off x="6545078" y="288032"/>
          <a:ext cx="2105410" cy="523220"/>
        </a:xfrm>
        <a:prstGeom xmlns:a="http://schemas.openxmlformats.org/drawingml/2006/main" prst="rect">
          <a:avLst/>
        </a:prstGeom>
        <a:noFill xmlns:a="http://schemas.openxmlformats.org/drawingml/2006/main"/>
      </cdr:spPr>
      <cdr:txBody>
        <a:bodyPr xmlns:a="http://schemas.openxmlformats.org/drawingml/2006/main" wrap="none" lIns="91440" tIns="45720" rIns="91440" bIns="45720">
          <a:spAutoFit/>
        </a:bodyPr>
        <a:lstStyle xmlns:a="http://schemas.openxmlformats.org/drawingml/2006/main"/>
        <a:p xmlns:a="http://schemas.openxmlformats.org/drawingml/2006/main">
          <a:pPr algn="ctr"/>
          <a:r>
            <a:rPr lang="he-IL" sz="2800" b="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  אנושיות</a:t>
          </a:r>
          <a:endParaRPr lang="he-IL" sz="4800" b="1"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cdr:txBody>
    </cdr:sp>
  </cdr:relSizeAnchor>
  <cdr:relSizeAnchor xmlns:cdr="http://schemas.openxmlformats.org/drawingml/2006/chartDrawing">
    <cdr:from>
      <cdr:x>0.71059</cdr:x>
      <cdr:y>0.26892</cdr:y>
    </cdr:from>
    <cdr:to>
      <cdr:x>0.85116</cdr:x>
      <cdr:y>0.3514</cdr:y>
    </cdr:to>
    <cdr:sp macro="" textlink="">
      <cdr:nvSpPr>
        <cdr:cNvPr id="6" name="מלבן 5"/>
        <cdr:cNvSpPr/>
      </cdr:nvSpPr>
      <cdr:spPr>
        <a:xfrm xmlns:a="http://schemas.openxmlformats.org/drawingml/2006/main">
          <a:off x="7996873" y="1705947"/>
          <a:ext cx="1581998" cy="523220"/>
        </a:xfrm>
        <a:prstGeom xmlns:a="http://schemas.openxmlformats.org/drawingml/2006/main" prst="rect">
          <a:avLst/>
        </a:prstGeom>
        <a:noFill xmlns:a="http://schemas.openxmlformats.org/drawingml/2006/main"/>
      </cdr:spPr>
      <cdr:txBody>
        <a:bodyPr xmlns:a="http://schemas.openxmlformats.org/drawingml/2006/main" wrap="none" lIns="91440" tIns="45720" rIns="91440" bIns="45720">
          <a:spAutoFit/>
        </a:bodyPr>
        <a:lstStyle xmlns:a="http://schemas.openxmlformats.org/drawingml/2006/main"/>
        <a:p xmlns:a="http://schemas.openxmlformats.org/drawingml/2006/main">
          <a:pPr algn="ctr"/>
          <a:r>
            <a:rPr lang="he-IL" sz="2800" b="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ביטחון</a:t>
          </a:r>
          <a:endParaRPr lang="he-IL" sz="4800" b="1"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cdr:txBody>
    </cdr:sp>
  </cdr:relSizeAnchor>
  <cdr:relSizeAnchor xmlns:cdr="http://schemas.openxmlformats.org/drawingml/2006/chartDrawing">
    <cdr:from>
      <cdr:x>0.64987</cdr:x>
      <cdr:y>0.50285</cdr:y>
    </cdr:from>
    <cdr:to>
      <cdr:x>0.87218</cdr:x>
      <cdr:y>0.58533</cdr:y>
    </cdr:to>
    <cdr:sp macro="" textlink="">
      <cdr:nvSpPr>
        <cdr:cNvPr id="7" name="מלבן 6"/>
        <cdr:cNvSpPr/>
      </cdr:nvSpPr>
      <cdr:spPr>
        <a:xfrm xmlns:a="http://schemas.openxmlformats.org/drawingml/2006/main">
          <a:off x="7313592" y="3189885"/>
          <a:ext cx="2501866" cy="523220"/>
        </a:xfrm>
        <a:prstGeom xmlns:a="http://schemas.openxmlformats.org/drawingml/2006/main" prst="rect">
          <a:avLst/>
        </a:prstGeom>
        <a:noFill xmlns:a="http://schemas.openxmlformats.org/drawingml/2006/main"/>
      </cdr:spPr>
      <cdr:txBody>
        <a:bodyPr xmlns:a="http://schemas.openxmlformats.org/drawingml/2006/main" wrap="none" lIns="91440" tIns="45720" rIns="91440" bIns="45720">
          <a:spAutoFit/>
        </a:bodyPr>
        <a:lstStyle xmlns:a="http://schemas.openxmlformats.org/drawingml/2006/main"/>
        <a:p xmlns:a="http://schemas.openxmlformats.org/drawingml/2006/main">
          <a:pPr algn="ctr"/>
          <a:r>
            <a:rPr lang="he-IL" sz="2800" b="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קונפורמיות</a:t>
          </a:r>
          <a:endParaRPr lang="he-IL" sz="4800" b="1"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cdr:txBody>
    </cdr:sp>
  </cdr:relSizeAnchor>
  <cdr:relSizeAnchor xmlns:cdr="http://schemas.openxmlformats.org/drawingml/2006/chartDrawing">
    <cdr:from>
      <cdr:x>0.60211</cdr:x>
      <cdr:y>0.63999</cdr:y>
    </cdr:from>
    <cdr:to>
      <cdr:x>0.72819</cdr:x>
      <cdr:y>0.72247</cdr:y>
    </cdr:to>
    <cdr:sp macro="" textlink="">
      <cdr:nvSpPr>
        <cdr:cNvPr id="8" name="מלבן 7"/>
        <cdr:cNvSpPr/>
      </cdr:nvSpPr>
      <cdr:spPr>
        <a:xfrm xmlns:a="http://schemas.openxmlformats.org/drawingml/2006/main" rot="2584771">
          <a:off x="6776067" y="4059849"/>
          <a:ext cx="1418978" cy="523220"/>
        </a:xfrm>
        <a:prstGeom xmlns:a="http://schemas.openxmlformats.org/drawingml/2006/main" prst="rect">
          <a:avLst/>
        </a:prstGeom>
        <a:noFill xmlns:a="http://schemas.openxmlformats.org/drawingml/2006/main"/>
      </cdr:spPr>
      <cdr:txBody>
        <a:bodyPr xmlns:a="http://schemas.openxmlformats.org/drawingml/2006/main" wrap="none" lIns="91440" tIns="45720" rIns="91440" bIns="45720">
          <a:spAutoFit/>
        </a:bodyPr>
        <a:lstStyle xmlns:a="http://schemas.openxmlformats.org/drawingml/2006/main"/>
        <a:p xmlns:a="http://schemas.openxmlformats.org/drawingml/2006/main">
          <a:pPr algn="ctr"/>
          <a:r>
            <a:rPr lang="he-IL" sz="2800" b="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היררכיה</a:t>
          </a:r>
          <a:endParaRPr lang="he-IL" sz="4800" b="1"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cdr:txBody>
    </cdr:sp>
  </cdr:relSizeAnchor>
  <cdr:relSizeAnchor xmlns:cdr="http://schemas.openxmlformats.org/drawingml/2006/chartDrawing">
    <cdr:from>
      <cdr:x>0.45038</cdr:x>
      <cdr:y>0.6307</cdr:y>
    </cdr:from>
    <cdr:to>
      <cdr:x>0.59854</cdr:x>
      <cdr:y>0.71075</cdr:y>
    </cdr:to>
    <cdr:sp macro="" textlink="">
      <cdr:nvSpPr>
        <cdr:cNvPr id="9" name="מלבן 8"/>
        <cdr:cNvSpPr/>
      </cdr:nvSpPr>
      <cdr:spPr>
        <a:xfrm xmlns:a="http://schemas.openxmlformats.org/drawingml/2006/main" rot="19372787">
          <a:off x="5068517" y="4000943"/>
          <a:ext cx="1667443" cy="507831"/>
        </a:xfrm>
        <a:prstGeom xmlns:a="http://schemas.openxmlformats.org/drawingml/2006/main" prst="rect">
          <a:avLst/>
        </a:prstGeom>
        <a:noFill xmlns:a="http://schemas.openxmlformats.org/drawingml/2006/main"/>
      </cdr:spPr>
      <cdr:txBody>
        <a:bodyPr xmlns:a="http://schemas.openxmlformats.org/drawingml/2006/main" wrap="none" lIns="91440" tIns="45720" rIns="91440" bIns="45720">
          <a:spAutoFit/>
        </a:bodyPr>
        <a:lstStyle xmlns:a="http://schemas.openxmlformats.org/drawingml/2006/main"/>
        <a:p xmlns:a="http://schemas.openxmlformats.org/drawingml/2006/main">
          <a:pPr algn="ctr"/>
          <a:r>
            <a:rPr lang="he-IL" sz="2700" b="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משימתיות</a:t>
          </a:r>
          <a:endParaRPr lang="he-IL" sz="2700" b="1"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cdr:txBody>
    </cdr:sp>
  </cdr:relSizeAnchor>
  <cdr:relSizeAnchor xmlns:cdr="http://schemas.openxmlformats.org/drawingml/2006/chartDrawing">
    <cdr:from>
      <cdr:x>0.46622</cdr:x>
      <cdr:y>0.0454</cdr:y>
    </cdr:from>
    <cdr:to>
      <cdr:x>0.5827</cdr:x>
      <cdr:y>0.12788</cdr:y>
    </cdr:to>
    <cdr:sp macro="" textlink="">
      <cdr:nvSpPr>
        <cdr:cNvPr id="10" name="מלבן 9"/>
        <cdr:cNvSpPr/>
      </cdr:nvSpPr>
      <cdr:spPr>
        <a:xfrm xmlns:a="http://schemas.openxmlformats.org/drawingml/2006/main">
          <a:off x="5246833" y="288032"/>
          <a:ext cx="1310811" cy="523220"/>
        </a:xfrm>
        <a:prstGeom xmlns:a="http://schemas.openxmlformats.org/drawingml/2006/main" prst="rect">
          <a:avLst/>
        </a:prstGeom>
        <a:noFill xmlns:a="http://schemas.openxmlformats.org/drawingml/2006/main"/>
      </cdr:spPr>
      <cdr:txBody>
        <a:bodyPr xmlns:a="http://schemas.openxmlformats.org/drawingml/2006/main" wrap="none" lIns="91440" tIns="45720" rIns="91440" bIns="45720">
          <a:spAutoFit/>
        </a:bodyPr>
        <a:lstStyle xmlns:a="http://schemas.openxmlformats.org/drawingml/2006/main"/>
        <a:p xmlns:a="http://schemas.openxmlformats.org/drawingml/2006/main">
          <a:pPr algn="ctr"/>
          <a:r>
            <a:rPr lang="he-IL" sz="2800" b="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שוויון</a:t>
          </a:r>
          <a:endParaRPr lang="he-IL" sz="4800" b="1"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cdr:txBody>
    </cdr:sp>
  </cdr:relSizeAnchor>
  <cdr:relSizeAnchor xmlns:cdr="http://schemas.openxmlformats.org/drawingml/2006/chartDrawing">
    <cdr:from>
      <cdr:x>0.38088</cdr:x>
      <cdr:y>0.49808</cdr:y>
    </cdr:from>
    <cdr:to>
      <cdr:x>0.51567</cdr:x>
      <cdr:y>0.59026</cdr:y>
    </cdr:to>
    <cdr:sp macro="" textlink="">
      <cdr:nvSpPr>
        <cdr:cNvPr id="11" name="מלבן 10"/>
        <cdr:cNvSpPr/>
      </cdr:nvSpPr>
      <cdr:spPr>
        <a:xfrm xmlns:a="http://schemas.openxmlformats.org/drawingml/2006/main">
          <a:off x="4286446" y="3159641"/>
          <a:ext cx="1516913" cy="584775"/>
        </a:xfrm>
        <a:prstGeom xmlns:a="http://schemas.openxmlformats.org/drawingml/2006/main" prst="rect">
          <a:avLst/>
        </a:prstGeom>
        <a:noFill xmlns:a="http://schemas.openxmlformats.org/drawingml/2006/main"/>
      </cdr:spPr>
      <cdr:txBody>
        <a:bodyPr xmlns:a="http://schemas.openxmlformats.org/drawingml/2006/main" wrap="none" lIns="91440" tIns="45720" rIns="91440" bIns="45720">
          <a:spAutoFit/>
        </a:bodyPr>
        <a:lstStyle xmlns:a="http://schemas.openxmlformats.org/drawingml/2006/main"/>
        <a:p xmlns:a="http://schemas.openxmlformats.org/drawingml/2006/main">
          <a:pPr algn="ctr"/>
          <a:r>
            <a:rPr lang="he-IL" sz="3200" b="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יוזמה</a:t>
          </a:r>
          <a:endParaRPr lang="he-IL" sz="5400" b="1"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cdr:txBody>
    </cdr:sp>
  </cdr:relSizeAnchor>
  <cdr:relSizeAnchor xmlns:cdr="http://schemas.openxmlformats.org/drawingml/2006/chartDrawing">
    <cdr:from>
      <cdr:x>0.3442</cdr:x>
      <cdr:y>0.2122</cdr:y>
    </cdr:from>
    <cdr:to>
      <cdr:x>0.48128</cdr:x>
      <cdr:y>0.36261</cdr:y>
    </cdr:to>
    <cdr:sp macro="" textlink="">
      <cdr:nvSpPr>
        <cdr:cNvPr id="12" name="מלבן 11"/>
        <cdr:cNvSpPr/>
      </cdr:nvSpPr>
      <cdr:spPr>
        <a:xfrm xmlns:a="http://schemas.openxmlformats.org/drawingml/2006/main">
          <a:off x="3873616" y="1346133"/>
          <a:ext cx="1542641" cy="954107"/>
        </a:xfrm>
        <a:prstGeom xmlns:a="http://schemas.openxmlformats.org/drawingml/2006/main" prst="rect">
          <a:avLst/>
        </a:prstGeom>
        <a:noFill xmlns:a="http://schemas.openxmlformats.org/drawingml/2006/main"/>
      </cdr:spPr>
      <cdr:txBody>
        <a:bodyPr xmlns:a="http://schemas.openxmlformats.org/drawingml/2006/main" wrap="none" lIns="91440" tIns="45720" rIns="91440" bIns="45720">
          <a:spAutoFit/>
        </a:bodyPr>
        <a:lstStyle xmlns:a="http://schemas.openxmlformats.org/drawingml/2006/main"/>
        <a:p xmlns:a="http://schemas.openxmlformats.org/drawingml/2006/main">
          <a:pPr algn="ctr"/>
          <a:r>
            <a:rPr lang="he-IL" sz="2800" b="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הכוונה</a:t>
          </a:r>
        </a:p>
        <a:p xmlns:a="http://schemas.openxmlformats.org/drawingml/2006/main">
          <a:pPr algn="ctr"/>
          <a:r>
            <a:rPr lang="he-IL" sz="2800" b="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 עצמית</a:t>
          </a:r>
          <a:endParaRPr lang="he-IL" sz="4800" b="1"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cdr:txBody>
    </cdr:sp>
  </cdr:relSizeAnchor>
  <cdr:relSizeAnchor xmlns:cdr="http://schemas.openxmlformats.org/drawingml/2006/chartDrawing">
    <cdr:from>
      <cdr:x>0.5433</cdr:x>
      <cdr:y>0.14811</cdr:y>
    </cdr:from>
    <cdr:to>
      <cdr:x>0.65326</cdr:x>
      <cdr:y>0.29226</cdr:y>
    </cdr:to>
    <cdr:sp macro="" textlink="">
      <cdr:nvSpPr>
        <cdr:cNvPr id="13" name="TextBox 12"/>
        <cdr:cNvSpPr txBox="1"/>
      </cdr:nvSpPr>
      <cdr:spPr>
        <a:xfrm xmlns:a="http://schemas.openxmlformats.org/drawingml/2006/main">
          <a:off x="4517703" y="939577"/>
          <a:ext cx="914400" cy="914400"/>
        </a:xfrm>
        <a:prstGeom xmlns:a="http://schemas.openxmlformats.org/drawingml/2006/main" prst="rect">
          <a:avLst/>
        </a:prstGeom>
      </cdr:spPr>
      <cdr:txBody>
        <a:bodyPr xmlns:a="http://schemas.openxmlformats.org/drawingml/2006/main" vertOverflow="clip" wrap="none" rtlCol="1"/>
        <a:lstStyle xmlns:a="http://schemas.openxmlformats.org/drawingml/2006/main"/>
        <a:p xmlns:a="http://schemas.openxmlformats.org/drawingml/2006/main">
          <a:endParaRPr lang="he-IL"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200">
                <a:latin typeface="Arial" charset="0"/>
              </a:defRPr>
            </a:lvl1pPr>
          </a:lstStyle>
          <a:p>
            <a:endParaRPr lang="en-US"/>
          </a:p>
        </p:txBody>
      </p:sp>
      <p:sp>
        <p:nvSpPr>
          <p:cNvPr id="8195" name="Rectangle 3"/>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kumimoji="0" sz="1200">
                <a:latin typeface="Arial" charset="0"/>
              </a:defRPr>
            </a:lvl1pPr>
          </a:lstStyle>
          <a:p>
            <a:endParaRPr lang="en-US"/>
          </a:p>
        </p:txBody>
      </p:sp>
      <p:sp>
        <p:nvSpPr>
          <p:cNvPr id="81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he-IL" smtClean="0"/>
              <a:t>לחץ כדי לערוך סגנונות טקסט של תבנית בסיס</a:t>
            </a:r>
            <a:endParaRPr lang="en-US" smtClean="0"/>
          </a:p>
          <a:p>
            <a:pPr lvl="1"/>
            <a:r>
              <a:rPr lang="he-IL" smtClean="0"/>
              <a:t>רמה שנייה</a:t>
            </a:r>
            <a:endParaRPr lang="en-US" smtClean="0"/>
          </a:p>
          <a:p>
            <a:pPr lvl="2"/>
            <a:r>
              <a:rPr lang="he-IL" smtClean="0"/>
              <a:t>רמה שלישית</a:t>
            </a:r>
            <a:endParaRPr lang="en-US" smtClean="0"/>
          </a:p>
          <a:p>
            <a:pPr lvl="3"/>
            <a:r>
              <a:rPr lang="he-IL" smtClean="0"/>
              <a:t>רמה רביעית</a:t>
            </a:r>
            <a:endParaRPr lang="en-US" smtClean="0"/>
          </a:p>
          <a:p>
            <a:pPr lvl="4"/>
            <a:r>
              <a:rPr lang="he-IL" smtClean="0"/>
              <a:t>רמה חמישית</a:t>
            </a:r>
            <a:endParaRPr lang="en-US" smtClean="0"/>
          </a:p>
        </p:txBody>
      </p:sp>
      <p:sp>
        <p:nvSpPr>
          <p:cNvPr id="8198" name="Rectangle 6"/>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200">
                <a:latin typeface="Arial" charset="0"/>
              </a:defRPr>
            </a:lvl1pPr>
          </a:lstStyle>
          <a:p>
            <a:endParaRPr lang="en-US"/>
          </a:p>
        </p:txBody>
      </p:sp>
      <p:sp>
        <p:nvSpPr>
          <p:cNvPr id="8199" name="Rectangle 7"/>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kumimoji="0" sz="1200">
                <a:latin typeface="Arial" charset="0"/>
              </a:defRPr>
            </a:lvl1pPr>
          </a:lstStyle>
          <a:p>
            <a:fld id="{2D500C59-B46E-457A-B4B1-8E6B6C2846B4}" type="slidenum">
              <a:rPr lang="he-IL"/>
              <a:pPr/>
              <a:t>‹#›</a:t>
            </a:fld>
            <a:endParaRPr lang="en-US"/>
          </a:p>
        </p:txBody>
      </p:sp>
    </p:spTree>
  </p:cSld>
  <p:clrMap bg1="lt1" tx1="dk1" bg2="lt2" tx2="dk2" accent1="accent1" accent2="accent2" accent3="accent3" accent4="accent4" accent5="accent5" accent6="accent6" hlink="hlink" folHlink="folHlink"/>
  <p:notesStyle>
    <a:lvl1pPr algn="r" rtl="1" fontAlgn="base">
      <a:spcBef>
        <a:spcPct val="30000"/>
      </a:spcBef>
      <a:spcAft>
        <a:spcPct val="0"/>
      </a:spcAft>
      <a:defRPr sz="1200" kern="1200">
        <a:solidFill>
          <a:schemeClr val="tx1"/>
        </a:solidFill>
        <a:latin typeface="Arial" charset="0"/>
        <a:ea typeface="+mn-ea"/>
        <a:cs typeface="Arial" charset="0"/>
      </a:defRPr>
    </a:lvl1pPr>
    <a:lvl2pPr marL="457200" algn="r" rtl="1" fontAlgn="base">
      <a:spcBef>
        <a:spcPct val="30000"/>
      </a:spcBef>
      <a:spcAft>
        <a:spcPct val="0"/>
      </a:spcAft>
      <a:defRPr sz="1200" kern="1200">
        <a:solidFill>
          <a:schemeClr val="tx1"/>
        </a:solidFill>
        <a:latin typeface="Arial" charset="0"/>
        <a:ea typeface="+mn-ea"/>
        <a:cs typeface="Arial" charset="0"/>
      </a:defRPr>
    </a:lvl2pPr>
    <a:lvl3pPr marL="914400" algn="r" rtl="1" fontAlgn="base">
      <a:spcBef>
        <a:spcPct val="30000"/>
      </a:spcBef>
      <a:spcAft>
        <a:spcPct val="0"/>
      </a:spcAft>
      <a:defRPr sz="1200" kern="1200">
        <a:solidFill>
          <a:schemeClr val="tx1"/>
        </a:solidFill>
        <a:latin typeface="Arial" charset="0"/>
        <a:ea typeface="+mn-ea"/>
        <a:cs typeface="Arial" charset="0"/>
      </a:defRPr>
    </a:lvl3pPr>
    <a:lvl4pPr marL="1371600" algn="r" rtl="1" fontAlgn="base">
      <a:spcBef>
        <a:spcPct val="30000"/>
      </a:spcBef>
      <a:spcAft>
        <a:spcPct val="0"/>
      </a:spcAft>
      <a:defRPr sz="1200" kern="1200">
        <a:solidFill>
          <a:schemeClr val="tx1"/>
        </a:solidFill>
        <a:latin typeface="Arial" charset="0"/>
        <a:ea typeface="+mn-ea"/>
        <a:cs typeface="Arial" charset="0"/>
      </a:defRPr>
    </a:lvl4pPr>
    <a:lvl5pPr marL="1828800" algn="r" rtl="1"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bg>
      <p:bgRef idx="1002">
        <a:schemeClr val="bg1"/>
      </p:bgRef>
    </p:bg>
    <p:spTree>
      <p:nvGrpSpPr>
        <p:cNvPr id="1" name=""/>
        <p:cNvGrpSpPr/>
        <p:nvPr/>
      </p:nvGrpSpPr>
      <p:grpSpPr>
        <a:xfrm>
          <a:off x="0" y="0"/>
          <a:ext cx="0" cy="0"/>
          <a:chOff x="0" y="0"/>
          <a:chExt cx="0" cy="0"/>
        </a:xfrm>
      </p:grpSpPr>
      <p:sp>
        <p:nvSpPr>
          <p:cNvPr id="8" name="מלבן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מחבר ישר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כותרת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he-IL" smtClean="0"/>
              <a:t>לחץ כדי לערוך סגנון כותרת של תבנית בסיס</a:t>
            </a:r>
            <a:endParaRPr kumimoji="0" lang="en-US"/>
          </a:p>
        </p:txBody>
      </p:sp>
      <p:sp>
        <p:nvSpPr>
          <p:cNvPr id="25" name="כותרת משנה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he-IL" smtClean="0"/>
              <a:t>לחץ כדי לערוך סגנון כותרת משנה של תבנית בסיס</a:t>
            </a:r>
            <a:endParaRPr kumimoji="0" lang="en-US"/>
          </a:p>
        </p:txBody>
      </p:sp>
      <p:sp>
        <p:nvSpPr>
          <p:cNvPr id="31" name="מציין מיקום של תאריך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endParaRPr lang="en-US"/>
          </a:p>
        </p:txBody>
      </p:sp>
      <p:sp>
        <p:nvSpPr>
          <p:cNvPr id="18" name="מציין מיקום של כותרת תחתונה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מציין מיקום של מספר שקופית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C02112EB-7EFD-4815-AA4D-9B4A9745A2BB}" type="slidenum">
              <a:rPr lang="he-IL"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extLst/>
          </a:lstStyle>
          <a:p>
            <a:r>
              <a:rPr kumimoji="0" lang="he-IL" smtClean="0"/>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p:txBody>
          <a:bodyPr vert="eaVert"/>
          <a:lstStyle>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extLst/>
          </a:lstStyle>
          <a:p>
            <a:endParaRPr lang="en-US"/>
          </a:p>
        </p:txBody>
      </p:sp>
      <p:sp>
        <p:nvSpPr>
          <p:cNvPr id="5" name="מציין מיקום של כותרת תחתונה 4"/>
          <p:cNvSpPr>
            <a:spLocks noGrp="1"/>
          </p:cNvSpPr>
          <p:nvPr>
            <p:ph type="ftr" sz="quarter" idx="11"/>
          </p:nvPr>
        </p:nvSpPr>
        <p:spPr/>
        <p:txBody>
          <a:bodyPr/>
          <a:lstStyle>
            <a:extLst/>
          </a:lstStyle>
          <a:p>
            <a:endParaRPr lang="en-US"/>
          </a:p>
        </p:txBody>
      </p:sp>
      <p:sp>
        <p:nvSpPr>
          <p:cNvPr id="6" name="מציין מיקום של מספר שקופית 5"/>
          <p:cNvSpPr>
            <a:spLocks noGrp="1"/>
          </p:cNvSpPr>
          <p:nvPr>
            <p:ph type="sldNum" sz="quarter" idx="12"/>
          </p:nvPr>
        </p:nvSpPr>
        <p:spPr/>
        <p:txBody>
          <a:bodyPr/>
          <a:lstStyle>
            <a:extLst/>
          </a:lstStyle>
          <a:p>
            <a:fld id="{A7F05435-9419-431B-BC43-128F090186BB}" type="slidenum">
              <a:rPr lang="he-IL"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553200" y="274955"/>
            <a:ext cx="1524000" cy="5851525"/>
          </a:xfrm>
        </p:spPr>
        <p:txBody>
          <a:bodyPr vert="eaVert" anchor="t"/>
          <a:lstStyle>
            <a:extLst/>
          </a:lstStyle>
          <a:p>
            <a:r>
              <a:rPr kumimoji="0" lang="he-IL" smtClean="0"/>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a:xfrm>
            <a:off x="457200" y="274642"/>
            <a:ext cx="6019800" cy="5851525"/>
          </a:xfrm>
        </p:spPr>
        <p:txBody>
          <a:bodyPr vert="eaVert"/>
          <a:lstStyle>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a:xfrm>
            <a:off x="4242816" y="6557946"/>
            <a:ext cx="2002464" cy="226902"/>
          </a:xfrm>
        </p:spPr>
        <p:txBody>
          <a:bodyPr/>
          <a:lstStyle>
            <a:extLst/>
          </a:lstStyle>
          <a:p>
            <a:endParaRPr lang="en-US"/>
          </a:p>
        </p:txBody>
      </p:sp>
      <p:sp>
        <p:nvSpPr>
          <p:cNvPr id="5" name="מציין מיקום של כותרת תחתונה 4"/>
          <p:cNvSpPr>
            <a:spLocks noGrp="1"/>
          </p:cNvSpPr>
          <p:nvPr>
            <p:ph type="ftr" sz="quarter" idx="11"/>
          </p:nvPr>
        </p:nvSpPr>
        <p:spPr>
          <a:xfrm>
            <a:off x="457200" y="6556248"/>
            <a:ext cx="3657600" cy="228600"/>
          </a:xfrm>
        </p:spPr>
        <p:txBody>
          <a:bodyPr/>
          <a:lstStyle>
            <a:extLst/>
          </a:lstStyle>
          <a:p>
            <a:endParaRPr lang="en-US"/>
          </a:p>
        </p:txBody>
      </p:sp>
      <p:sp>
        <p:nvSpPr>
          <p:cNvPr id="6" name="מציין מיקום של מספר שקופית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92F08435-6FA9-4743-A200-1CC87DE95D3A}" type="slidenum">
              <a:rPr lang="he-IL"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extLst/>
          </a:lstStyle>
          <a:p>
            <a:r>
              <a:rPr kumimoji="0" lang="he-IL" smtClean="0"/>
              <a:t>לחץ כדי לערוך סגנון כותרת של תבנית בסיס</a:t>
            </a:r>
            <a:endParaRPr kumimoji="0" lang="en-US"/>
          </a:p>
        </p:txBody>
      </p:sp>
      <p:sp>
        <p:nvSpPr>
          <p:cNvPr id="3" name="מציין מיקום תוכן 2"/>
          <p:cNvSpPr>
            <a:spLocks noGrp="1"/>
          </p:cNvSpPr>
          <p:nvPr>
            <p:ph idx="1"/>
          </p:nvPr>
        </p:nvSpPr>
        <p:spPr/>
        <p:txBody>
          <a:bodyPr/>
          <a:lstStyle>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extLst/>
          </a:lstStyle>
          <a:p>
            <a:endParaRPr lang="en-US"/>
          </a:p>
        </p:txBody>
      </p:sp>
      <p:sp>
        <p:nvSpPr>
          <p:cNvPr id="5" name="מציין מיקום של כותרת תחתונה 4"/>
          <p:cNvSpPr>
            <a:spLocks noGrp="1"/>
          </p:cNvSpPr>
          <p:nvPr>
            <p:ph type="ftr" sz="quarter" idx="11"/>
          </p:nvPr>
        </p:nvSpPr>
        <p:spPr/>
        <p:txBody>
          <a:bodyPr/>
          <a:lstStyle>
            <a:extLst/>
          </a:lstStyle>
          <a:p>
            <a:endParaRPr lang="en-US"/>
          </a:p>
        </p:txBody>
      </p:sp>
      <p:sp>
        <p:nvSpPr>
          <p:cNvPr id="6" name="מציין מיקום של מספר שקופית 5"/>
          <p:cNvSpPr>
            <a:spLocks noGrp="1"/>
          </p:cNvSpPr>
          <p:nvPr>
            <p:ph type="sldNum" sz="quarter" idx="12"/>
          </p:nvPr>
        </p:nvSpPr>
        <p:spPr/>
        <p:txBody>
          <a:bodyPr/>
          <a:lstStyle>
            <a:extLst/>
          </a:lstStyle>
          <a:p>
            <a:fld id="{25DF3212-FDF6-4A38-84D7-33FA4A6E9819}" type="slidenum">
              <a:rPr lang="he-IL"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bg>
      <p:bgRef idx="1001">
        <a:schemeClr val="bg1"/>
      </p:bgRef>
    </p:bg>
    <p:spTree>
      <p:nvGrpSpPr>
        <p:cNvPr id="1" name=""/>
        <p:cNvGrpSpPr/>
        <p:nvPr/>
      </p:nvGrpSpPr>
      <p:grpSpPr>
        <a:xfrm>
          <a:off x="0" y="0"/>
          <a:ext cx="0" cy="0"/>
          <a:chOff x="0" y="0"/>
          <a:chExt cx="0" cy="0"/>
        </a:xfrm>
      </p:grpSpPr>
      <p:sp>
        <p:nvSpPr>
          <p:cNvPr id="2" name="כותרת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he-IL" smtClean="0"/>
              <a:t>לחץ כדי לערוך סגנון כותרת של תבנית בסיס</a:t>
            </a:r>
            <a:endParaRPr kumimoji="0" lang="en-US"/>
          </a:p>
        </p:txBody>
      </p:sp>
      <p:sp>
        <p:nvSpPr>
          <p:cNvPr id="3" name="מציין מיקום טקסט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he-IL" smtClean="0"/>
              <a:t>לחץ כדי לערוך סגנונות טקסט של תבנית בסיס</a:t>
            </a:r>
          </a:p>
        </p:txBody>
      </p:sp>
      <p:sp>
        <p:nvSpPr>
          <p:cNvPr id="4" name="מציין מיקום של תאריך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endParaRPr lang="en-US"/>
          </a:p>
        </p:txBody>
      </p:sp>
      <p:sp>
        <p:nvSpPr>
          <p:cNvPr id="5" name="מציין מיקום של כותרת תחתונה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מציין מיקום של מספר שקופית 5"/>
          <p:cNvSpPr>
            <a:spLocks noGrp="1"/>
          </p:cNvSpPr>
          <p:nvPr>
            <p:ph type="sldNum" sz="quarter" idx="12"/>
          </p:nvPr>
        </p:nvSpPr>
        <p:spPr>
          <a:xfrm>
            <a:off x="6733952" y="6555112"/>
            <a:ext cx="588336" cy="228600"/>
          </a:xfrm>
        </p:spPr>
        <p:txBody>
          <a:bodyPr/>
          <a:lstStyle>
            <a:extLst/>
          </a:lstStyle>
          <a:p>
            <a:fld id="{6781CDDE-1258-4217-884A-621897679439}" type="slidenum">
              <a:rPr lang="he-IL"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320040"/>
            <a:ext cx="7242048" cy="1143000"/>
          </a:xfrm>
        </p:spPr>
        <p:txBody>
          <a:bodyPr/>
          <a:lstStyle>
            <a:extLst/>
          </a:lstStyle>
          <a:p>
            <a:r>
              <a:rPr kumimoji="0" lang="he-IL" smtClean="0"/>
              <a:t>לחץ כדי לערוך סגנון כותרת של תבנית בסיס</a:t>
            </a:r>
            <a:endParaRPr kumimoji="0" lang="en-US"/>
          </a:p>
        </p:txBody>
      </p:sp>
      <p:sp>
        <p:nvSpPr>
          <p:cNvPr id="3" name="מציין מיקום תוכן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תוכן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5" name="מציין מיקום של תאריך 4"/>
          <p:cNvSpPr>
            <a:spLocks noGrp="1"/>
          </p:cNvSpPr>
          <p:nvPr>
            <p:ph type="dt" sz="half" idx="10"/>
          </p:nvPr>
        </p:nvSpPr>
        <p:spPr/>
        <p:txBody>
          <a:bodyPr/>
          <a:lstStyle>
            <a:extLst/>
          </a:lstStyle>
          <a:p>
            <a:endParaRPr lang="en-US"/>
          </a:p>
        </p:txBody>
      </p:sp>
      <p:sp>
        <p:nvSpPr>
          <p:cNvPr id="6" name="מציין מיקום של כותרת תחתונה 5"/>
          <p:cNvSpPr>
            <a:spLocks noGrp="1"/>
          </p:cNvSpPr>
          <p:nvPr>
            <p:ph type="ftr" sz="quarter" idx="11"/>
          </p:nvPr>
        </p:nvSpPr>
        <p:spPr/>
        <p:txBody>
          <a:bodyPr/>
          <a:lstStyle>
            <a:extLst/>
          </a:lstStyle>
          <a:p>
            <a:endParaRPr lang="en-US"/>
          </a:p>
        </p:txBody>
      </p:sp>
      <p:sp>
        <p:nvSpPr>
          <p:cNvPr id="7" name="מציין מיקום של מספר שקופית 6"/>
          <p:cNvSpPr>
            <a:spLocks noGrp="1"/>
          </p:cNvSpPr>
          <p:nvPr>
            <p:ph type="sldNum" sz="quarter" idx="12"/>
          </p:nvPr>
        </p:nvSpPr>
        <p:spPr/>
        <p:txBody>
          <a:bodyPr/>
          <a:lstStyle>
            <a:extLst/>
          </a:lstStyle>
          <a:p>
            <a:fld id="{EB9A2A5D-2FA6-4387-9345-4E469898D38C}" type="slidenum">
              <a:rPr lang="he-IL"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320040"/>
            <a:ext cx="7242048" cy="1143000"/>
          </a:xfrm>
        </p:spPr>
        <p:txBody>
          <a:bodyPr anchor="b"/>
          <a:lstStyle>
            <a:lvl1pPr>
              <a:defRPr/>
            </a:lvl1pPr>
            <a:extLst/>
          </a:lstStyle>
          <a:p>
            <a:r>
              <a:rPr kumimoji="0" lang="he-IL" smtClean="0"/>
              <a:t>לחץ כדי לערוך סגנון כותרת של תבנית בסיס</a:t>
            </a:r>
            <a:endParaRPr kumimoji="0" lang="en-US"/>
          </a:p>
        </p:txBody>
      </p:sp>
      <p:sp>
        <p:nvSpPr>
          <p:cNvPr id="3" name="מציין מיקום טקסט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he-IL" smtClean="0"/>
              <a:t>לחץ כדי לערוך סגנונות טקסט של תבנית בסיס</a:t>
            </a:r>
          </a:p>
        </p:txBody>
      </p:sp>
      <p:sp>
        <p:nvSpPr>
          <p:cNvPr id="4" name="מציין מיקום טקסט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he-IL" smtClean="0"/>
              <a:t>לחץ כדי לערוך סגנונות טקסט של תבנית בסיס</a:t>
            </a:r>
          </a:p>
        </p:txBody>
      </p:sp>
      <p:sp>
        <p:nvSpPr>
          <p:cNvPr id="5" name="מציין מיקום תוכן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6" name="מציין מיקום תוכן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7" name="מציין מיקום של תאריך 6"/>
          <p:cNvSpPr>
            <a:spLocks noGrp="1"/>
          </p:cNvSpPr>
          <p:nvPr>
            <p:ph type="dt" sz="half" idx="10"/>
          </p:nvPr>
        </p:nvSpPr>
        <p:spPr/>
        <p:txBody>
          <a:bodyPr/>
          <a:lstStyle>
            <a:extLst/>
          </a:lstStyle>
          <a:p>
            <a:endParaRPr lang="en-US"/>
          </a:p>
        </p:txBody>
      </p:sp>
      <p:sp>
        <p:nvSpPr>
          <p:cNvPr id="8" name="מציין מיקום של כותרת תחתונה 7"/>
          <p:cNvSpPr>
            <a:spLocks noGrp="1"/>
          </p:cNvSpPr>
          <p:nvPr>
            <p:ph type="ftr" sz="quarter" idx="11"/>
          </p:nvPr>
        </p:nvSpPr>
        <p:spPr/>
        <p:txBody>
          <a:bodyPr/>
          <a:lstStyle>
            <a:extLst/>
          </a:lstStyle>
          <a:p>
            <a:endParaRPr lang="en-US"/>
          </a:p>
        </p:txBody>
      </p:sp>
      <p:sp>
        <p:nvSpPr>
          <p:cNvPr id="9" name="מציין מיקום של מספר שקופית 8"/>
          <p:cNvSpPr>
            <a:spLocks noGrp="1"/>
          </p:cNvSpPr>
          <p:nvPr>
            <p:ph type="sldNum" sz="quarter" idx="12"/>
          </p:nvPr>
        </p:nvSpPr>
        <p:spPr/>
        <p:txBody>
          <a:bodyPr/>
          <a:lstStyle>
            <a:extLst/>
          </a:lstStyle>
          <a:p>
            <a:fld id="{0337F639-90FE-41D7-BB3F-9C530B7EF75A}" type="slidenum">
              <a:rPr lang="he-IL"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320040"/>
            <a:ext cx="7242048" cy="1143000"/>
          </a:xfrm>
        </p:spPr>
        <p:txBody>
          <a:bodyPr/>
          <a:lstStyle>
            <a:extLst/>
          </a:lstStyle>
          <a:p>
            <a:r>
              <a:rPr kumimoji="0" lang="he-IL" smtClean="0"/>
              <a:t>לחץ כדי לערוך סגנון כותרת של תבנית בסיס</a:t>
            </a:r>
            <a:endParaRPr kumimoji="0" lang="en-US"/>
          </a:p>
        </p:txBody>
      </p:sp>
      <p:sp>
        <p:nvSpPr>
          <p:cNvPr id="3" name="מציין מיקום של תאריך 2"/>
          <p:cNvSpPr>
            <a:spLocks noGrp="1"/>
          </p:cNvSpPr>
          <p:nvPr>
            <p:ph type="dt" sz="half" idx="10"/>
          </p:nvPr>
        </p:nvSpPr>
        <p:spPr/>
        <p:txBody>
          <a:bodyPr/>
          <a:lstStyle>
            <a:extLst/>
          </a:lstStyle>
          <a:p>
            <a:endParaRPr lang="en-US"/>
          </a:p>
        </p:txBody>
      </p:sp>
      <p:sp>
        <p:nvSpPr>
          <p:cNvPr id="4" name="מציין מיקום של כותרת תחתונה 3"/>
          <p:cNvSpPr>
            <a:spLocks noGrp="1"/>
          </p:cNvSpPr>
          <p:nvPr>
            <p:ph type="ftr" sz="quarter" idx="11"/>
          </p:nvPr>
        </p:nvSpPr>
        <p:spPr/>
        <p:txBody>
          <a:bodyPr/>
          <a:lstStyle>
            <a:extLst/>
          </a:lstStyle>
          <a:p>
            <a:endParaRPr lang="en-US"/>
          </a:p>
        </p:txBody>
      </p:sp>
      <p:sp>
        <p:nvSpPr>
          <p:cNvPr id="5" name="מציין מיקום של מספר שקופית 4"/>
          <p:cNvSpPr>
            <a:spLocks noGrp="1"/>
          </p:cNvSpPr>
          <p:nvPr>
            <p:ph type="sldNum" sz="quarter" idx="12"/>
          </p:nvPr>
        </p:nvSpPr>
        <p:spPr/>
        <p:txBody>
          <a:bodyPr/>
          <a:lstStyle>
            <a:extLst/>
          </a:lstStyle>
          <a:p>
            <a:fld id="{BE120B9E-CFC8-471B-9065-399C5BB454CA}" type="slidenum">
              <a:rPr lang="he-IL"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lvl1pPr>
              <a:defRPr>
                <a:solidFill>
                  <a:schemeClr val="tx2"/>
                </a:solidFill>
              </a:defRPr>
            </a:lvl1pPr>
            <a:extLst/>
          </a:lstStyle>
          <a:p>
            <a:endParaRPr lang="en-US"/>
          </a:p>
        </p:txBody>
      </p:sp>
      <p:sp>
        <p:nvSpPr>
          <p:cNvPr id="3" name="מציין מיקום של כותרת תחתונה 2"/>
          <p:cNvSpPr>
            <a:spLocks noGrp="1"/>
          </p:cNvSpPr>
          <p:nvPr>
            <p:ph type="ftr" sz="quarter" idx="11"/>
          </p:nvPr>
        </p:nvSpPr>
        <p:spPr/>
        <p:txBody>
          <a:bodyPr/>
          <a:lstStyle>
            <a:lvl1pPr>
              <a:defRPr>
                <a:solidFill>
                  <a:schemeClr val="tx2"/>
                </a:solidFill>
              </a:defRPr>
            </a:lvl1pPr>
            <a:extLst/>
          </a:lstStyle>
          <a:p>
            <a:endParaRPr lang="en-US"/>
          </a:p>
        </p:txBody>
      </p:sp>
      <p:sp>
        <p:nvSpPr>
          <p:cNvPr id="4" name="מציין מיקום של מספר שקופית 3"/>
          <p:cNvSpPr>
            <a:spLocks noGrp="1"/>
          </p:cNvSpPr>
          <p:nvPr>
            <p:ph type="sldNum" sz="quarter" idx="12"/>
          </p:nvPr>
        </p:nvSpPr>
        <p:spPr/>
        <p:txBody>
          <a:bodyPr/>
          <a:lstStyle>
            <a:extLst/>
          </a:lstStyle>
          <a:p>
            <a:fld id="{46F6675C-DEAC-42AC-A2FD-B31066BED1E0}" type="slidenum">
              <a:rPr lang="he-IL"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he-IL" smtClean="0"/>
              <a:t>לחץ כדי לערוך סגנון כותרת של תבנית בסיס</a:t>
            </a:r>
            <a:endParaRPr kumimoji="0" lang="en-US"/>
          </a:p>
        </p:txBody>
      </p:sp>
      <p:sp>
        <p:nvSpPr>
          <p:cNvPr id="3" name="מציין מיקום טקסט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he-IL" smtClean="0"/>
              <a:t>לחץ כדי לערוך סגנונות טקסט של תבנית בסיס</a:t>
            </a:r>
          </a:p>
        </p:txBody>
      </p:sp>
      <p:sp>
        <p:nvSpPr>
          <p:cNvPr id="4" name="מציין מיקום תוכן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5" name="מציין מיקום של תאריך 4"/>
          <p:cNvSpPr>
            <a:spLocks noGrp="1"/>
          </p:cNvSpPr>
          <p:nvPr>
            <p:ph type="dt" sz="half" idx="10"/>
          </p:nvPr>
        </p:nvSpPr>
        <p:spPr/>
        <p:txBody>
          <a:bodyPr/>
          <a:lstStyle>
            <a:extLst/>
          </a:lstStyle>
          <a:p>
            <a:endParaRPr lang="en-US"/>
          </a:p>
        </p:txBody>
      </p:sp>
      <p:sp>
        <p:nvSpPr>
          <p:cNvPr id="6" name="מציין מיקום של כותרת תחתונה 5"/>
          <p:cNvSpPr>
            <a:spLocks noGrp="1"/>
          </p:cNvSpPr>
          <p:nvPr>
            <p:ph type="ftr" sz="quarter" idx="11"/>
          </p:nvPr>
        </p:nvSpPr>
        <p:spPr/>
        <p:txBody>
          <a:bodyPr/>
          <a:lstStyle>
            <a:extLst/>
          </a:lstStyle>
          <a:p>
            <a:endParaRPr lang="en-US"/>
          </a:p>
        </p:txBody>
      </p:sp>
      <p:sp>
        <p:nvSpPr>
          <p:cNvPr id="7" name="מציין מיקום של מספר שקופית 6"/>
          <p:cNvSpPr>
            <a:spLocks noGrp="1"/>
          </p:cNvSpPr>
          <p:nvPr>
            <p:ph type="sldNum" sz="quarter" idx="12"/>
          </p:nvPr>
        </p:nvSpPr>
        <p:spPr/>
        <p:txBody>
          <a:bodyPr/>
          <a:lstStyle>
            <a:extLst/>
          </a:lstStyle>
          <a:p>
            <a:fld id="{00008534-F3C2-42B0-A8DA-3A8BF167ABE5}" type="slidenum">
              <a:rPr lang="he-IL"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bg>
      <p:bgRef idx="1002">
        <a:schemeClr val="bg2"/>
      </p:bgRef>
    </p:bg>
    <p:spTree>
      <p:nvGrpSpPr>
        <p:cNvPr id="1" name=""/>
        <p:cNvGrpSpPr/>
        <p:nvPr/>
      </p:nvGrpSpPr>
      <p:grpSpPr>
        <a:xfrm>
          <a:off x="0" y="0"/>
          <a:ext cx="0" cy="0"/>
          <a:chOff x="0" y="0"/>
          <a:chExt cx="0" cy="0"/>
        </a:xfrm>
      </p:grpSpPr>
      <p:sp>
        <p:nvSpPr>
          <p:cNvPr id="8" name="מלבן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מלבן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כותרת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he-IL" smtClean="0"/>
              <a:t>לחץ כדי לערוך סגנון כותרת של תבנית בסיס</a:t>
            </a:r>
            <a:endParaRPr kumimoji="0" lang="en-US" dirty="0"/>
          </a:p>
        </p:txBody>
      </p:sp>
      <p:sp>
        <p:nvSpPr>
          <p:cNvPr id="4" name="מציין מיקום טקסט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extLst/>
          </a:lstStyle>
          <a:p>
            <a:endParaRPr lang="en-US"/>
          </a:p>
        </p:txBody>
      </p:sp>
      <p:sp>
        <p:nvSpPr>
          <p:cNvPr id="6" name="מציין מיקום של כותרת תחתונה 5"/>
          <p:cNvSpPr>
            <a:spLocks noGrp="1"/>
          </p:cNvSpPr>
          <p:nvPr>
            <p:ph type="ftr" sz="quarter" idx="11"/>
          </p:nvPr>
        </p:nvSpPr>
        <p:spPr/>
        <p:txBody>
          <a:bodyPr/>
          <a:lstStyle>
            <a:extLst/>
          </a:lstStyle>
          <a:p>
            <a:endParaRPr lang="en-US"/>
          </a:p>
        </p:txBody>
      </p:sp>
      <p:sp>
        <p:nvSpPr>
          <p:cNvPr id="7" name="מציין מיקום של מספר שקופית 6"/>
          <p:cNvSpPr>
            <a:spLocks noGrp="1"/>
          </p:cNvSpPr>
          <p:nvPr>
            <p:ph type="sldNum" sz="quarter" idx="12"/>
          </p:nvPr>
        </p:nvSpPr>
        <p:spPr/>
        <p:txBody>
          <a:bodyPr/>
          <a:lstStyle>
            <a:extLst/>
          </a:lstStyle>
          <a:p>
            <a:fld id="{FCCE8B49-800F-48BA-AD99-A16115CC81D9}" type="slidenum">
              <a:rPr lang="he-IL" smtClean="0"/>
              <a:pPr/>
              <a:t>‹#›</a:t>
            </a:fld>
            <a:endParaRPr lang="en-US"/>
          </a:p>
        </p:txBody>
      </p:sp>
      <p:sp>
        <p:nvSpPr>
          <p:cNvPr id="10" name="מציין מיקום של תמונה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he-IL" smtClean="0"/>
              <a:t>לחץ על הסמל כדי להוסיף תמונה</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מלבן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מציין מיקום של כותרת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he-IL" smtClean="0"/>
              <a:t>לחץ כדי לערוך סגנון כותרת של תבנית בסיס</a:t>
            </a:r>
            <a:endParaRPr kumimoji="0" lang="en-US"/>
          </a:p>
        </p:txBody>
      </p:sp>
      <p:sp>
        <p:nvSpPr>
          <p:cNvPr id="31" name="מציין מיקום טקסט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he-IL" smtClean="0"/>
              <a:t>לחץ כדי לערוך סגנונות טקסט של תבנית בסיס</a:t>
            </a:r>
          </a:p>
          <a:p>
            <a:pPr lvl="1" eaLnBrk="1" latinLnBrk="0" hangingPunct="1"/>
            <a:r>
              <a:rPr kumimoji="0" lang="he-IL" smtClean="0"/>
              <a:t>רמה שנייה</a:t>
            </a:r>
          </a:p>
          <a:p>
            <a:pPr lvl="2" eaLnBrk="1" latinLnBrk="0" hangingPunct="1"/>
            <a:r>
              <a:rPr kumimoji="0" lang="he-IL" smtClean="0"/>
              <a:t>רמה שלישית</a:t>
            </a:r>
          </a:p>
          <a:p>
            <a:pPr lvl="3" eaLnBrk="1" latinLnBrk="0" hangingPunct="1"/>
            <a:r>
              <a:rPr kumimoji="0" lang="he-IL" smtClean="0"/>
              <a:t>רמה רביעית</a:t>
            </a:r>
          </a:p>
          <a:p>
            <a:pPr lvl="4" eaLnBrk="1" latinLnBrk="0" hangingPunct="1"/>
            <a:r>
              <a:rPr kumimoji="0" lang="he-IL" smtClean="0"/>
              <a:t>רמה חמישית</a:t>
            </a:r>
            <a:endParaRPr kumimoji="0" lang="en-US"/>
          </a:p>
        </p:txBody>
      </p:sp>
      <p:sp>
        <p:nvSpPr>
          <p:cNvPr id="27" name="מציין מיקום של תאריך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endParaRPr lang="en-US"/>
          </a:p>
        </p:txBody>
      </p:sp>
      <p:sp>
        <p:nvSpPr>
          <p:cNvPr id="4" name="מציין מיקום של כותרת תחתונה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מציין מיקום של מספר שקופית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A7EA159-1D88-4281-BD1B-4ECFCAFB876F}" type="slidenum">
              <a:rPr lang="he-IL" smtClean="0"/>
              <a:pPr/>
              <a:t>‹#›</a:t>
            </a:fld>
            <a:endParaRPr lang="en-US"/>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hf hdr="0" ftr="0" dt="0"/>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714612" y="1916113"/>
            <a:ext cx="4692663" cy="1065212"/>
          </a:xfrm>
        </p:spPr>
        <p:txBody>
          <a:bodyPr/>
          <a:lstStyle/>
          <a:p>
            <a:pPr algn="ctr"/>
            <a:r>
              <a:rPr lang="he-IL" sz="6000" b="1" dirty="0" smtClean="0">
                <a:effectLst>
                  <a:outerShdw blurRad="38100" dist="38100" dir="2700000" algn="tl">
                    <a:srgbClr val="000000"/>
                  </a:outerShdw>
                </a:effectLst>
              </a:rPr>
              <a:t>ערך מוסף</a:t>
            </a:r>
            <a:endParaRPr lang="en-US" sz="6000" b="1" dirty="0">
              <a:effectLst>
                <a:outerShdw blurRad="38100" dist="38100" dir="2700000" algn="tl">
                  <a:srgbClr val="000000"/>
                </a:outerShdw>
              </a:effectLst>
            </a:endParaRPr>
          </a:p>
        </p:txBody>
      </p:sp>
      <p:sp>
        <p:nvSpPr>
          <p:cNvPr id="2051" name="Rectangle 3"/>
          <p:cNvSpPr>
            <a:spLocks noGrp="1" noChangeArrowheads="1"/>
          </p:cNvSpPr>
          <p:nvPr>
            <p:ph type="subTitle" idx="1"/>
          </p:nvPr>
        </p:nvSpPr>
        <p:spPr>
          <a:xfrm>
            <a:off x="2786050" y="2997200"/>
            <a:ext cx="4606938" cy="914400"/>
          </a:xfrm>
        </p:spPr>
        <p:txBody>
          <a:bodyPr>
            <a:normAutofit/>
          </a:bodyPr>
          <a:lstStyle/>
          <a:p>
            <a:pPr algn="ctr"/>
            <a:r>
              <a:rPr lang="he-IL" sz="2400" b="1" dirty="0" smtClean="0">
                <a:solidFill>
                  <a:schemeClr val="bg1"/>
                </a:solidFill>
              </a:rPr>
              <a:t>מדוע צריך לשוחח עם גננות על ערכים?</a:t>
            </a:r>
            <a:endParaRPr lang="en-US" sz="2400" b="1" dirty="0">
              <a:solidFill>
                <a:schemeClr val="bg1"/>
              </a:solidFill>
            </a:endParaRPr>
          </a:p>
        </p:txBody>
      </p:sp>
      <p:sp>
        <p:nvSpPr>
          <p:cNvPr id="2052" name="Text Box 4"/>
          <p:cNvSpPr txBox="1">
            <a:spLocks noChangeArrowheads="1"/>
          </p:cNvSpPr>
          <p:nvPr/>
        </p:nvSpPr>
        <p:spPr bwMode="auto">
          <a:xfrm>
            <a:off x="2643174" y="4508500"/>
            <a:ext cx="4929221" cy="923330"/>
          </a:xfrm>
          <a:prstGeom prst="rect">
            <a:avLst/>
          </a:prstGeom>
          <a:noFill/>
          <a:ln w="9525">
            <a:noFill/>
            <a:miter lim="800000"/>
            <a:headEnd/>
            <a:tailEnd/>
          </a:ln>
          <a:effectLst/>
        </p:spPr>
        <p:txBody>
          <a:bodyPr wrap="square">
            <a:spAutoFit/>
          </a:bodyPr>
          <a:lstStyle/>
          <a:p>
            <a:pPr algn="ctr"/>
            <a:r>
              <a:rPr lang="he-IL" b="1" dirty="0" smtClean="0"/>
              <a:t>ד"ר לירון </a:t>
            </a:r>
            <a:r>
              <a:rPr lang="he-IL" b="1" dirty="0"/>
              <a:t>און, </a:t>
            </a:r>
          </a:p>
          <a:p>
            <a:pPr algn="ctr"/>
            <a:r>
              <a:rPr lang="he-IL" b="1" dirty="0" smtClean="0"/>
              <a:t>רכז מחוזי למניעת אלימות.</a:t>
            </a:r>
          </a:p>
          <a:p>
            <a:pPr algn="ctr"/>
            <a:r>
              <a:rPr lang="he-IL" b="1" dirty="0" smtClean="0"/>
              <a:t>ראש יחידת כניסה להוראה, האקדמית גורדון</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r" rtl="1"/>
            <a:r>
              <a:rPr lang="he-IL" b="0" dirty="0" smtClean="0"/>
              <a:t>האתגר בהתמודדות מול קשיי התנהגות</a:t>
            </a:r>
            <a:endParaRPr lang="en-US" b="0" dirty="0"/>
          </a:p>
        </p:txBody>
      </p:sp>
      <p:sp>
        <p:nvSpPr>
          <p:cNvPr id="3" name="מציין מיקום תוכן 2"/>
          <p:cNvSpPr>
            <a:spLocks noGrp="1"/>
          </p:cNvSpPr>
          <p:nvPr>
            <p:ph idx="1"/>
          </p:nvPr>
        </p:nvSpPr>
        <p:spPr/>
        <p:txBody>
          <a:bodyPr>
            <a:normAutofit lnSpcReduction="10000"/>
          </a:bodyPr>
          <a:lstStyle/>
          <a:p>
            <a:pPr algn="r" rtl="1"/>
            <a:r>
              <a:rPr lang="he-IL" sz="2800" b="1" dirty="0" smtClean="0">
                <a:solidFill>
                  <a:schemeClr val="accent1">
                    <a:lumMod val="75000"/>
                  </a:schemeClr>
                </a:solidFill>
              </a:rPr>
              <a:t>מקובל לחשוב שהעיקר בדיאלוג הוא לפשר בין אנשים, לקרב את עמדותיהם, להביאם לילדי מכנה משותף, למצוא להם נוסחת ביניים. ממילא אם יוצאים מדיאלוג ודבר מכל זה לא קורה, רואים בכך כישלון. אני איני רואה את הדברים כך...תכליתו של הדיאלוג היא להגיע אל השונה...כל מי שרוצה לשים עצמו אל תוך דיאלוג של אמת, צריך בראש ובראשונה לברר לעצמו בכנות עד כמה הוא עצמו מוכן להשתנות. הוא נכנס לדיאלוג לא כדי שלאחר יקרה משהו, אלא כדי שלו עצמו יקרה משהו". (לסרי, 2004).</a:t>
            </a:r>
            <a:endParaRPr lang="en-US" dirty="0"/>
          </a:p>
        </p:txBody>
      </p:sp>
      <p:sp>
        <p:nvSpPr>
          <p:cNvPr id="4" name="מציין מיקום של מספר שקופית 3"/>
          <p:cNvSpPr>
            <a:spLocks noGrp="1"/>
          </p:cNvSpPr>
          <p:nvPr>
            <p:ph type="sldNum" sz="quarter" idx="12"/>
          </p:nvPr>
        </p:nvSpPr>
        <p:spPr/>
        <p:txBody>
          <a:bodyPr/>
          <a:lstStyle/>
          <a:p>
            <a:fld id="{25DF3212-FDF6-4A38-84D7-33FA4A6E9819}" type="slidenum">
              <a:rPr lang="he-IL"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r" rtl="1"/>
            <a:r>
              <a:rPr lang="he-IL" dirty="0" smtClean="0"/>
              <a:t>מטרת השיח גננת- פסיכולוג</a:t>
            </a:r>
            <a:endParaRPr lang="en-US" dirty="0"/>
          </a:p>
        </p:txBody>
      </p:sp>
      <p:sp>
        <p:nvSpPr>
          <p:cNvPr id="3" name="מציין מיקום תוכן 2"/>
          <p:cNvSpPr>
            <a:spLocks noGrp="1"/>
          </p:cNvSpPr>
          <p:nvPr>
            <p:ph idx="1"/>
          </p:nvPr>
        </p:nvSpPr>
        <p:spPr/>
        <p:txBody>
          <a:bodyPr/>
          <a:lstStyle/>
          <a:p>
            <a:pPr algn="r" rtl="1"/>
            <a:r>
              <a:rPr lang="he-IL" dirty="0" smtClean="0"/>
              <a:t>קידום חקר עצמי רפלקטיבי של מעשה החינוך וההוראה של הגננת באופן שיוכל לקדם את פעילויותיה עם הילד.</a:t>
            </a:r>
          </a:p>
          <a:p>
            <a:pPr algn="r" rtl="1"/>
            <a:r>
              <a:rPr lang="he-IL" dirty="0" smtClean="0"/>
              <a:t>הגברת </a:t>
            </a:r>
            <a:r>
              <a:rPr lang="he-IL" dirty="0" smtClean="0"/>
              <a:t>תחושת המסוגלות עצמית של הגננת.</a:t>
            </a:r>
            <a:endParaRPr lang="he-IL" dirty="0" smtClean="0"/>
          </a:p>
          <a:p>
            <a:pPr algn="r" rtl="1"/>
            <a:r>
              <a:rPr lang="he-IL" dirty="0" smtClean="0"/>
              <a:t>מסוגלות עצמית כתפיסת שליטה...(מתוך הספר של </a:t>
            </a:r>
            <a:r>
              <a:rPr lang="en-US" dirty="0" smtClean="0"/>
              <a:t>CBT</a:t>
            </a:r>
            <a:r>
              <a:rPr lang="he-IL" dirty="0" smtClean="0"/>
              <a:t>).</a:t>
            </a:r>
            <a:endParaRPr lang="en-US" dirty="0" smtClean="0"/>
          </a:p>
          <a:p>
            <a:pPr algn="r" rtl="1"/>
            <a:endParaRPr lang="he-IL" dirty="0" smtClean="0"/>
          </a:p>
          <a:p>
            <a:pPr algn="r" rtl="1"/>
            <a:r>
              <a:rPr lang="he-IL" dirty="0" smtClean="0">
                <a:solidFill>
                  <a:srgbClr val="FF0000"/>
                </a:solidFill>
              </a:rPr>
              <a:t>פתיחת </a:t>
            </a:r>
            <a:r>
              <a:rPr lang="he-IL" dirty="0" smtClean="0">
                <a:solidFill>
                  <a:srgbClr val="FF0000"/>
                </a:solidFill>
              </a:rPr>
              <a:t>מרחב התבוננות אשר יאפשר זרימה של מידע בין "התיאוריה" (אשר אותה מייצג לרוב הפסיכולוג) לבין חוכמת המעשה (אותה רכשה הגננת) באופן שישרת את ההתנסות הקונקרטית של הגננת בשטח</a:t>
            </a:r>
            <a:r>
              <a:rPr lang="he-IL" dirty="0" smtClean="0">
                <a:solidFill>
                  <a:srgbClr val="FF0000"/>
                </a:solidFill>
              </a:rPr>
              <a:t>.</a:t>
            </a:r>
            <a:endParaRPr lang="he-IL" dirty="0" smtClean="0">
              <a:solidFill>
                <a:srgbClr val="FF0000"/>
              </a:solidFill>
            </a:endParaRPr>
          </a:p>
        </p:txBody>
      </p:sp>
      <p:sp>
        <p:nvSpPr>
          <p:cNvPr id="4" name="מציין מיקום של מספר שקופית 3"/>
          <p:cNvSpPr>
            <a:spLocks noGrp="1"/>
          </p:cNvSpPr>
          <p:nvPr>
            <p:ph type="sldNum" sz="quarter" idx="12"/>
          </p:nvPr>
        </p:nvSpPr>
        <p:spPr/>
        <p:txBody>
          <a:bodyPr/>
          <a:lstStyle/>
          <a:p>
            <a:fld id="{25DF3212-FDF6-4A38-84D7-33FA4A6E9819}" type="slidenum">
              <a:rPr lang="he-IL"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dirty="0" smtClean="0"/>
              <a:t>מכשולים בשיח</a:t>
            </a:r>
            <a:endParaRPr lang="en-US" dirty="0"/>
          </a:p>
        </p:txBody>
      </p:sp>
      <p:sp>
        <p:nvSpPr>
          <p:cNvPr id="3" name="מציין מיקום תוכן 2"/>
          <p:cNvSpPr>
            <a:spLocks noGrp="1"/>
          </p:cNvSpPr>
          <p:nvPr>
            <p:ph idx="1"/>
          </p:nvPr>
        </p:nvSpPr>
        <p:spPr/>
        <p:txBody>
          <a:bodyPr/>
          <a:lstStyle/>
          <a:p>
            <a:pPr algn="r" rtl="1"/>
            <a:r>
              <a:rPr lang="he-IL" dirty="0" smtClean="0"/>
              <a:t>תפיסות ביקורתיות ושיפוטיות משני הצדדים.</a:t>
            </a:r>
          </a:p>
          <a:p>
            <a:pPr algn="r" rtl="1"/>
            <a:r>
              <a:rPr lang="he-IL" dirty="0" smtClean="0"/>
              <a:t>הדגשת יתר של אחד הקודקודים-</a:t>
            </a:r>
          </a:p>
          <a:p>
            <a:pPr algn="r" rtl="1">
              <a:buNone/>
            </a:pPr>
            <a:r>
              <a:rPr lang="he-IL" dirty="0" smtClean="0"/>
              <a:t>הפסיכולוג כמחזיק יתר על המידה בתיאוריה,</a:t>
            </a:r>
          </a:p>
          <a:p>
            <a:pPr algn="r" rtl="1">
              <a:buNone/>
            </a:pPr>
            <a:r>
              <a:rPr lang="he-IL" dirty="0" smtClean="0"/>
              <a:t>הגננת כמחזיקה יתר על המידה בפרקטיקה.</a:t>
            </a:r>
          </a:p>
          <a:p>
            <a:pPr algn="r" rtl="1">
              <a:buNone/>
            </a:pPr>
            <a:r>
              <a:rPr lang="he-IL" dirty="0" smtClean="0"/>
              <a:t>ושניהם חסרי אונים מול ההתנסות בפועל...</a:t>
            </a:r>
            <a:endParaRPr lang="en-US" dirty="0"/>
          </a:p>
        </p:txBody>
      </p:sp>
      <p:sp>
        <p:nvSpPr>
          <p:cNvPr id="4" name="מציין מיקום של מספר שקופית 3"/>
          <p:cNvSpPr>
            <a:spLocks noGrp="1"/>
          </p:cNvSpPr>
          <p:nvPr>
            <p:ph type="sldNum" sz="quarter" idx="12"/>
          </p:nvPr>
        </p:nvSpPr>
        <p:spPr/>
        <p:txBody>
          <a:bodyPr/>
          <a:lstStyle/>
          <a:p>
            <a:fld id="{25DF3212-FDF6-4A38-84D7-33FA4A6E9819}" type="slidenum">
              <a:rPr lang="he-IL"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r" rtl="1"/>
            <a:r>
              <a:rPr lang="he-IL" dirty="0" smtClean="0"/>
              <a:t>אפשרות להתגבר על המכשולים</a:t>
            </a:r>
            <a:endParaRPr lang="en-US" dirty="0"/>
          </a:p>
        </p:txBody>
      </p:sp>
      <p:sp>
        <p:nvSpPr>
          <p:cNvPr id="3" name="מציין מיקום תוכן 2"/>
          <p:cNvSpPr>
            <a:spLocks noGrp="1"/>
          </p:cNvSpPr>
          <p:nvPr>
            <p:ph idx="1"/>
          </p:nvPr>
        </p:nvSpPr>
        <p:spPr/>
        <p:txBody>
          <a:bodyPr/>
          <a:lstStyle/>
          <a:p>
            <a:pPr algn="r" rtl="1"/>
            <a:r>
              <a:rPr lang="he-IL" dirty="0" smtClean="0"/>
              <a:t>שיח שמתייחס לידע האישי- מקצועי של הגננת.</a:t>
            </a:r>
          </a:p>
          <a:p>
            <a:pPr algn="r" rtl="1"/>
            <a:r>
              <a:rPr lang="he-IL" dirty="0" smtClean="0"/>
              <a:t>ידע זה שאוב ממקורות שונים בחייה האישיים והמקצועיים של הגננת, ומשקף את זהותה האישית, התרבותית והמקצועית כאדם וכאיש חינוך.</a:t>
            </a:r>
          </a:p>
          <a:p>
            <a:pPr algn="r" rtl="1"/>
            <a:r>
              <a:rPr lang="he-IL" dirty="0" smtClean="0"/>
              <a:t>ידע זה מחיל בקרבו  את התיאוריות הנאיביות של הגננת על מרכיבי חייה השונים ועל הפרופסיה שלה וזאת במארג עם הידע שרכשה במהלך חייה ובהתנסותה המקצועית.</a:t>
            </a:r>
          </a:p>
          <a:p>
            <a:pPr algn="r" rtl="1"/>
            <a:r>
              <a:rPr lang="he-IL" dirty="0" smtClean="0"/>
              <a:t>עבודה עם מאגר ידע זה מאפשרת לגננת לעמוד על ההגיונות העמוקים המנחים את עבודתה וכן את התנהגותה בפועל במצבים שונים.</a:t>
            </a:r>
          </a:p>
          <a:p>
            <a:pPr algn="r" rtl="1"/>
            <a:endParaRPr lang="en-US" dirty="0"/>
          </a:p>
        </p:txBody>
      </p:sp>
      <p:sp>
        <p:nvSpPr>
          <p:cNvPr id="4" name="מציין מיקום של מספר שקופית 3"/>
          <p:cNvSpPr>
            <a:spLocks noGrp="1"/>
          </p:cNvSpPr>
          <p:nvPr>
            <p:ph type="sldNum" sz="quarter" idx="12"/>
          </p:nvPr>
        </p:nvSpPr>
        <p:spPr/>
        <p:txBody>
          <a:bodyPr/>
          <a:lstStyle/>
          <a:p>
            <a:fld id="{25DF3212-FDF6-4A38-84D7-33FA4A6E9819}" type="slidenum">
              <a:rPr lang="he-IL"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19075" y="0"/>
            <a:ext cx="7353321" cy="1065213"/>
          </a:xfrm>
        </p:spPr>
        <p:txBody>
          <a:bodyPr>
            <a:normAutofit fontScale="90000"/>
          </a:bodyPr>
          <a:lstStyle/>
          <a:p>
            <a:pPr algn="ctr" rtl="1"/>
            <a:r>
              <a:rPr lang="he-IL" b="1" dirty="0" smtClean="0"/>
              <a:t>כיצד לומדים אנשי חינוך?</a:t>
            </a:r>
            <a:r>
              <a:rPr lang="he-IL" altLang="he-IL" sz="6600" b="1" dirty="0" smtClean="0"/>
              <a:t> </a:t>
            </a:r>
            <a:r>
              <a:rPr lang="he-IL" altLang="he-IL" sz="2400" b="1" dirty="0" smtClean="0"/>
              <a:t>(</a:t>
            </a:r>
            <a:r>
              <a:rPr lang="he-IL" altLang="he-IL" sz="1400" b="1" dirty="0" smtClean="0"/>
              <a:t>ע"פ </a:t>
            </a:r>
            <a:r>
              <a:rPr lang="en-US" altLang="he-IL" sz="1400" b="1" dirty="0" err="1" smtClean="0"/>
              <a:t>Lunenberg</a:t>
            </a:r>
            <a:r>
              <a:rPr lang="en-US" altLang="he-IL" sz="1400" b="1" dirty="0" smtClean="0"/>
              <a:t> 2009</a:t>
            </a:r>
            <a:r>
              <a:rPr lang="he-IL" altLang="he-IL" sz="1400" dirty="0" smtClean="0"/>
              <a:t> </a:t>
            </a:r>
            <a:r>
              <a:rPr lang="he-IL" altLang="he-IL" sz="2400" dirty="0" smtClean="0"/>
              <a:t>)</a:t>
            </a:r>
            <a:endParaRPr lang="en-US" sz="900" b="1" dirty="0"/>
          </a:p>
        </p:txBody>
      </p:sp>
      <p:graphicFrame>
        <p:nvGraphicFramePr>
          <p:cNvPr id="5" name="מציין מיקום תוכן 4"/>
          <p:cNvGraphicFramePr>
            <a:graphicFrameLocks noGrp="1"/>
          </p:cNvGraphicFramePr>
          <p:nvPr>
            <p:ph idx="1"/>
          </p:nvPr>
        </p:nvGraphicFramePr>
        <p:xfrm>
          <a:off x="158750" y="1285875"/>
          <a:ext cx="7627938" cy="47926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מציין מיקום של מספר שקופית 3"/>
          <p:cNvSpPr>
            <a:spLocks noGrp="1"/>
          </p:cNvSpPr>
          <p:nvPr>
            <p:ph type="sldNum" sz="quarter" idx="12"/>
          </p:nvPr>
        </p:nvSpPr>
        <p:spPr/>
        <p:txBody>
          <a:bodyPr/>
          <a:lstStyle/>
          <a:p>
            <a:fld id="{25DF3212-FDF6-4A38-84D7-33FA4A6E9819}" type="slidenum">
              <a:rPr lang="he-IL" smtClean="0"/>
              <a:pPr/>
              <a:t>14</a:t>
            </a:fld>
            <a:endParaRPr lang="en-US"/>
          </a:p>
        </p:txBody>
      </p:sp>
      <p:sp>
        <p:nvSpPr>
          <p:cNvPr id="6" name="TextBox 5"/>
          <p:cNvSpPr txBox="1"/>
          <p:nvPr/>
        </p:nvSpPr>
        <p:spPr>
          <a:xfrm>
            <a:off x="3214678" y="3857628"/>
            <a:ext cx="1500198" cy="646331"/>
          </a:xfrm>
          <a:prstGeom prst="rect">
            <a:avLst/>
          </a:prstGeom>
          <a:noFill/>
        </p:spPr>
        <p:txBody>
          <a:bodyPr wrap="square" rtlCol="0">
            <a:spAutoFit/>
          </a:bodyPr>
          <a:lstStyle/>
          <a:p>
            <a:r>
              <a:rPr lang="he-IL" sz="3600" b="1" dirty="0" smtClean="0">
                <a:solidFill>
                  <a:srgbClr val="002060"/>
                </a:solidFill>
                <a:effectLst>
                  <a:outerShdw blurRad="38100" dist="38100" dir="2700000" algn="tl">
                    <a:srgbClr val="000000">
                      <a:alpha val="43137"/>
                    </a:srgbClr>
                  </a:outerShdw>
                </a:effectLst>
              </a:rPr>
              <a:t>הגננת</a:t>
            </a:r>
            <a:endParaRPr lang="en-US" sz="3600" b="1" dirty="0">
              <a:solidFill>
                <a:srgbClr val="002060"/>
              </a:solidFill>
              <a:effectLst>
                <a:outerShdw blurRad="38100" dist="38100" dir="2700000" algn="tl">
                  <a:srgbClr val="000000">
                    <a:alpha val="43137"/>
                  </a:srgbClr>
                </a:outerShdw>
              </a:effectLs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just" rtl="1"/>
            <a:r>
              <a:rPr lang="he-IL" dirty="0" smtClean="0"/>
              <a:t>מודל הלמידה של </a:t>
            </a:r>
            <a:r>
              <a:rPr lang="he-IL" dirty="0" err="1" smtClean="0"/>
              <a:t>לוננברג</a:t>
            </a:r>
            <a:r>
              <a:rPr lang="he-IL" dirty="0" smtClean="0"/>
              <a:t>, (2009)</a:t>
            </a:r>
            <a:endParaRPr lang="en-US" dirty="0"/>
          </a:p>
        </p:txBody>
      </p:sp>
      <p:sp>
        <p:nvSpPr>
          <p:cNvPr id="3" name="מציין מיקום תוכן 2"/>
          <p:cNvSpPr>
            <a:spLocks noGrp="1"/>
          </p:cNvSpPr>
          <p:nvPr>
            <p:ph idx="1"/>
          </p:nvPr>
        </p:nvSpPr>
        <p:spPr>
          <a:xfrm>
            <a:off x="158750" y="1643051"/>
            <a:ext cx="7770836" cy="4435488"/>
          </a:xfrm>
        </p:spPr>
        <p:txBody>
          <a:bodyPr>
            <a:normAutofit/>
          </a:bodyPr>
          <a:lstStyle/>
          <a:p>
            <a:pPr algn="just" rtl="1"/>
            <a:r>
              <a:rPr lang="he-IL" sz="2000" b="1" dirty="0" smtClean="0">
                <a:solidFill>
                  <a:schemeClr val="tx1"/>
                </a:solidFill>
                <a:latin typeface="Arial" pitchFamily="34" charset="0"/>
                <a:cs typeface="Arial" pitchFamily="34" charset="0"/>
              </a:rPr>
              <a:t>תיאוריה</a:t>
            </a:r>
            <a:r>
              <a:rPr lang="he-IL" sz="2000" dirty="0" smtClean="0">
                <a:solidFill>
                  <a:schemeClr val="tx1"/>
                </a:solidFill>
                <a:latin typeface="Arial" pitchFamily="34" charset="0"/>
                <a:cs typeface="Arial" pitchFamily="34" charset="0"/>
              </a:rPr>
              <a:t> </a:t>
            </a:r>
            <a:r>
              <a:rPr lang="he-IL" sz="2000" dirty="0">
                <a:solidFill>
                  <a:schemeClr val="tx1"/>
                </a:solidFill>
                <a:latin typeface="Arial" pitchFamily="34" charset="0"/>
                <a:cs typeface="Arial" pitchFamily="34" charset="0"/>
              </a:rPr>
              <a:t>- ממלאה את הצורך לסדר ולאימות של תופעות המתרחשות תוך כדי התנסות. יש בה מבנה לוגי, כמו למשל הגדרות וטענות הנובעות מהן. התיאוריה היא סטטית יחסית ומנותקת במידה מסוימת מהמצבים הייחודיים והממשיים שעליהם היא משפיעה. </a:t>
            </a:r>
            <a:endParaRPr lang="en-US" sz="2000" dirty="0">
              <a:solidFill>
                <a:schemeClr val="tx1"/>
              </a:solidFill>
              <a:latin typeface="Arial" pitchFamily="34" charset="0"/>
              <a:cs typeface="Arial" pitchFamily="34" charset="0"/>
            </a:endParaRPr>
          </a:p>
          <a:p>
            <a:pPr algn="just" rtl="1"/>
            <a:r>
              <a:rPr lang="he-IL" sz="2000" b="1" dirty="0" smtClean="0">
                <a:latin typeface="Arial" pitchFamily="34" charset="0"/>
                <a:cs typeface="Arial" pitchFamily="34" charset="0"/>
              </a:rPr>
              <a:t>חוכמת המעשה</a:t>
            </a:r>
            <a:r>
              <a:rPr lang="he-IL" sz="2000" dirty="0" smtClean="0">
                <a:latin typeface="Arial" pitchFamily="34" charset="0"/>
                <a:cs typeface="Arial" pitchFamily="34" charset="0"/>
              </a:rPr>
              <a:t> –הרגישות והמודעות למה שחיוני במצבים מעשיים ייחודיים ולמציאת דרכי פעולה אפשריות לטיפול בהם. זוהי חוכמה הקשורה 'לכאן ולעכשיו' בעבודת המורה. </a:t>
            </a:r>
            <a:endParaRPr lang="en-US" sz="2000" dirty="0" smtClean="0">
              <a:latin typeface="Arial" pitchFamily="34" charset="0"/>
              <a:cs typeface="Arial" pitchFamily="34" charset="0"/>
            </a:endParaRPr>
          </a:p>
          <a:p>
            <a:pPr algn="just" rtl="1"/>
            <a:r>
              <a:rPr lang="he-IL" sz="2000" b="1" dirty="0" smtClean="0">
                <a:latin typeface="Arial" pitchFamily="34" charset="0"/>
                <a:cs typeface="Arial" pitchFamily="34" charset="0"/>
              </a:rPr>
              <a:t>התנסות</a:t>
            </a:r>
            <a:r>
              <a:rPr lang="he-IL" sz="2000" dirty="0" smtClean="0">
                <a:latin typeface="Arial" pitchFamily="34" charset="0"/>
                <a:cs typeface="Arial" pitchFamily="34" charset="0"/>
              </a:rPr>
              <a:t> –מה שקורה בעולם האמיתי בעת ההוראה בפועל בבית הספר. ההתנסות חובקת את הסביבה הכיתתית ואת המציאות הפנימית של המורה המתייחס אליה. זוהי מציאות רב-רובדית שיש בה דרכים מגוונות, נכונות או שגויות, לפעולה, אמונות על המעשה כמו גם תחושת זהות מקצועית המתפתחת במהלכה.</a:t>
            </a:r>
          </a:p>
          <a:p>
            <a:pPr algn="just" rtl="1">
              <a:buNone/>
            </a:pPr>
            <a:r>
              <a:rPr lang="he-IL" sz="2000" dirty="0">
                <a:solidFill>
                  <a:schemeClr val="tx1"/>
                </a:solidFill>
                <a:latin typeface="Arial" pitchFamily="34" charset="0"/>
                <a:cs typeface="Arial" pitchFamily="34" charset="0"/>
              </a:rPr>
              <a:t> </a:t>
            </a:r>
            <a:endParaRPr lang="en-US" sz="2000" dirty="0">
              <a:solidFill>
                <a:schemeClr val="tx1"/>
              </a:solidFill>
              <a:latin typeface="Arial" pitchFamily="34" charset="0"/>
              <a:cs typeface="Arial" pitchFamily="34" charset="0"/>
            </a:endParaRPr>
          </a:p>
        </p:txBody>
      </p:sp>
      <p:sp>
        <p:nvSpPr>
          <p:cNvPr id="4" name="מציין מיקום של מספר שקופית 3"/>
          <p:cNvSpPr>
            <a:spLocks noGrp="1"/>
          </p:cNvSpPr>
          <p:nvPr>
            <p:ph type="sldNum" sz="quarter" idx="12"/>
          </p:nvPr>
        </p:nvSpPr>
        <p:spPr/>
        <p:txBody>
          <a:bodyPr/>
          <a:lstStyle/>
          <a:p>
            <a:pPr algn="just"/>
            <a:fld id="{25DF3212-FDF6-4A38-84D7-33FA4A6E9819}" type="slidenum">
              <a:rPr lang="he-IL" smtClean="0"/>
              <a:pPr algn="just"/>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מציין מיקום של כותרת תחתונה 2"/>
          <p:cNvSpPr>
            <a:spLocks noGrp="1"/>
          </p:cNvSpPr>
          <p:nvPr>
            <p:ph type="ftr" sz="quarter" idx="10"/>
          </p:nvPr>
        </p:nvSpPr>
        <p:spPr>
          <a:xfrm>
            <a:off x="3357554" y="6500834"/>
            <a:ext cx="1571636" cy="226902"/>
          </a:xfrm>
          <a:noFill/>
          <a:ln>
            <a:miter lim="800000"/>
            <a:headEnd/>
            <a:tailEnd/>
          </a:ln>
        </p:spPr>
        <p:txBody>
          <a:bodyPr/>
          <a:lstStyle/>
          <a:p>
            <a:r>
              <a:rPr lang="he-IL" dirty="0" smtClean="0">
                <a:latin typeface="Arial" charset="0"/>
                <a:cs typeface="Arial" charset="0"/>
              </a:rPr>
              <a:t>על פי ד"ר </a:t>
            </a:r>
            <a:r>
              <a:rPr lang="he-IL" dirty="0" smtClean="0">
                <a:latin typeface="Arial" charset="0"/>
                <a:cs typeface="Arial" charset="0"/>
              </a:rPr>
              <a:t>נורית דביר</a:t>
            </a:r>
            <a:endParaRPr lang="en-US" dirty="0" smtClean="0">
              <a:latin typeface="Arial" charset="0"/>
              <a:cs typeface="Arial" charset="0"/>
            </a:endParaRPr>
          </a:p>
        </p:txBody>
      </p:sp>
      <p:sp>
        <p:nvSpPr>
          <p:cNvPr id="5123" name="Rectangle 2"/>
          <p:cNvSpPr>
            <a:spLocks noGrp="1" noChangeArrowheads="1"/>
          </p:cNvSpPr>
          <p:nvPr>
            <p:ph type="body" idx="4294967295"/>
          </p:nvPr>
        </p:nvSpPr>
        <p:spPr>
          <a:xfrm>
            <a:off x="914400" y="1557338"/>
            <a:ext cx="8229600" cy="4525962"/>
          </a:xfrm>
        </p:spPr>
        <p:txBody>
          <a:bodyPr/>
          <a:lstStyle/>
          <a:p>
            <a:pPr eaLnBrk="1" hangingPunct="1">
              <a:buFont typeface="Wingdings" pitchFamily="2" charset="2"/>
              <a:buNone/>
            </a:pPr>
            <a:endParaRPr lang="he-IL" smtClean="0">
              <a:solidFill>
                <a:schemeClr val="accent2"/>
              </a:solidFill>
            </a:endParaRPr>
          </a:p>
          <a:p>
            <a:pPr eaLnBrk="1" hangingPunct="1">
              <a:buFont typeface="Wingdings" pitchFamily="2" charset="2"/>
              <a:buNone/>
            </a:pPr>
            <a:endParaRPr lang="he-IL" smtClean="0">
              <a:solidFill>
                <a:schemeClr val="hlink"/>
              </a:solidFill>
            </a:endParaRPr>
          </a:p>
          <a:p>
            <a:pPr eaLnBrk="1" hangingPunct="1">
              <a:buFont typeface="Wingdings" pitchFamily="2" charset="2"/>
              <a:buNone/>
            </a:pPr>
            <a:endParaRPr lang="he-IL" sz="2800" smtClean="0">
              <a:solidFill>
                <a:schemeClr val="accent2"/>
              </a:solidFill>
            </a:endParaRPr>
          </a:p>
          <a:p>
            <a:pPr eaLnBrk="1" hangingPunct="1">
              <a:buFont typeface="Wingdings" pitchFamily="2" charset="2"/>
              <a:buNone/>
            </a:pPr>
            <a:endParaRPr lang="he-IL" smtClean="0"/>
          </a:p>
          <a:p>
            <a:pPr eaLnBrk="1" hangingPunct="1">
              <a:buFont typeface="Wingdings" pitchFamily="2" charset="2"/>
              <a:buNone/>
            </a:pPr>
            <a:endParaRPr lang="he-IL" b="1" smtClean="0">
              <a:solidFill>
                <a:srgbClr val="009900"/>
              </a:solidFill>
            </a:endParaRPr>
          </a:p>
          <a:p>
            <a:pPr eaLnBrk="1" hangingPunct="1">
              <a:buFont typeface="Wingdings" pitchFamily="2" charset="2"/>
              <a:buNone/>
            </a:pPr>
            <a:r>
              <a:rPr lang="he-IL" b="1" smtClean="0">
                <a:solidFill>
                  <a:srgbClr val="009900"/>
                </a:solidFill>
              </a:rPr>
              <a:t>                                                 </a:t>
            </a:r>
            <a:endParaRPr lang="he-IL" smtClean="0">
              <a:solidFill>
                <a:schemeClr val="hlink"/>
              </a:solidFill>
            </a:endParaRPr>
          </a:p>
          <a:p>
            <a:pPr eaLnBrk="1" hangingPunct="1">
              <a:buFont typeface="Wingdings" pitchFamily="2" charset="2"/>
              <a:buNone/>
            </a:pPr>
            <a:endParaRPr lang="he-IL" smtClean="0"/>
          </a:p>
          <a:p>
            <a:pPr eaLnBrk="1" hangingPunct="1">
              <a:buFont typeface="Wingdings" pitchFamily="2" charset="2"/>
              <a:buNone/>
            </a:pPr>
            <a:endParaRPr lang="he-IL" smtClean="0"/>
          </a:p>
          <a:p>
            <a:pPr eaLnBrk="1" hangingPunct="1">
              <a:buFont typeface="Wingdings" pitchFamily="2" charset="2"/>
              <a:buNone/>
            </a:pPr>
            <a:endParaRPr lang="en-US" smtClean="0"/>
          </a:p>
        </p:txBody>
      </p:sp>
      <p:sp>
        <p:nvSpPr>
          <p:cNvPr id="5124" name="Oval 3"/>
          <p:cNvSpPr>
            <a:spLocks noChangeArrowheads="1"/>
          </p:cNvSpPr>
          <p:nvPr/>
        </p:nvSpPr>
        <p:spPr bwMode="auto">
          <a:xfrm>
            <a:off x="2916238" y="1844675"/>
            <a:ext cx="3313112" cy="2951163"/>
          </a:xfrm>
          <a:prstGeom prst="ellipse">
            <a:avLst/>
          </a:prstGeom>
          <a:solidFill>
            <a:schemeClr val="accent1"/>
          </a:solidFill>
          <a:ln w="57150">
            <a:solidFill>
              <a:schemeClr val="tx1"/>
            </a:solidFill>
            <a:round/>
            <a:headEnd/>
            <a:tailEnd/>
          </a:ln>
        </p:spPr>
        <p:txBody>
          <a:bodyPr wrap="none" anchor="ctr"/>
          <a:lstStyle/>
          <a:p>
            <a:pPr algn="ctr"/>
            <a:endParaRPr lang="he-IL" sz="2400" b="1" dirty="0">
              <a:solidFill>
                <a:schemeClr val="tx2"/>
              </a:solidFill>
            </a:endParaRPr>
          </a:p>
          <a:p>
            <a:pPr algn="ctr"/>
            <a:endParaRPr lang="he-IL" sz="2400" b="1" dirty="0">
              <a:solidFill>
                <a:schemeClr val="tx2"/>
              </a:solidFill>
            </a:endParaRPr>
          </a:p>
          <a:p>
            <a:pPr algn="ctr"/>
            <a:r>
              <a:rPr lang="he-IL" sz="2400" b="1" dirty="0">
                <a:solidFill>
                  <a:schemeClr val="bg1"/>
                </a:solidFill>
              </a:rPr>
              <a:t>מקורות הידע </a:t>
            </a:r>
          </a:p>
          <a:p>
            <a:pPr algn="ctr"/>
            <a:r>
              <a:rPr lang="he-IL" sz="2400" b="1" dirty="0">
                <a:solidFill>
                  <a:schemeClr val="bg1"/>
                </a:solidFill>
              </a:rPr>
              <a:t>של </a:t>
            </a:r>
            <a:r>
              <a:rPr lang="he-IL" sz="2400" b="1" dirty="0" smtClean="0">
                <a:solidFill>
                  <a:schemeClr val="bg1"/>
                </a:solidFill>
              </a:rPr>
              <a:t>גננות</a:t>
            </a:r>
            <a:endParaRPr lang="he-IL" sz="2400" dirty="0">
              <a:solidFill>
                <a:schemeClr val="bg1"/>
              </a:solidFill>
            </a:endParaRPr>
          </a:p>
          <a:p>
            <a:pPr algn="ctr"/>
            <a:endParaRPr lang="en-US" dirty="0">
              <a:solidFill>
                <a:schemeClr val="tx2"/>
              </a:solidFill>
            </a:endParaRPr>
          </a:p>
          <a:p>
            <a:pPr algn="ctr"/>
            <a:endParaRPr lang="en-US" dirty="0">
              <a:solidFill>
                <a:schemeClr val="tx2"/>
              </a:solidFill>
            </a:endParaRPr>
          </a:p>
          <a:p>
            <a:pPr algn="ctr"/>
            <a:endParaRPr lang="en-US" sz="2400" dirty="0"/>
          </a:p>
        </p:txBody>
      </p:sp>
      <p:sp>
        <p:nvSpPr>
          <p:cNvPr id="5125" name="Line 4"/>
          <p:cNvSpPr>
            <a:spLocks noChangeShapeType="1"/>
          </p:cNvSpPr>
          <p:nvPr/>
        </p:nvSpPr>
        <p:spPr bwMode="auto">
          <a:xfrm flipH="1" flipV="1">
            <a:off x="2771775" y="1700213"/>
            <a:ext cx="647700" cy="503237"/>
          </a:xfrm>
          <a:prstGeom prst="line">
            <a:avLst/>
          </a:prstGeom>
          <a:noFill/>
          <a:ln w="38100">
            <a:solidFill>
              <a:schemeClr val="tx1"/>
            </a:solidFill>
            <a:round/>
            <a:headEnd/>
            <a:tailEnd type="triangle" w="med" len="med"/>
          </a:ln>
        </p:spPr>
        <p:txBody>
          <a:bodyPr/>
          <a:lstStyle/>
          <a:p>
            <a:endParaRPr lang="en-US"/>
          </a:p>
        </p:txBody>
      </p:sp>
      <p:sp>
        <p:nvSpPr>
          <p:cNvPr id="5126" name="Line 5"/>
          <p:cNvSpPr>
            <a:spLocks noChangeShapeType="1"/>
          </p:cNvSpPr>
          <p:nvPr/>
        </p:nvSpPr>
        <p:spPr bwMode="auto">
          <a:xfrm flipH="1">
            <a:off x="2268538" y="3716338"/>
            <a:ext cx="647700" cy="0"/>
          </a:xfrm>
          <a:prstGeom prst="line">
            <a:avLst/>
          </a:prstGeom>
          <a:noFill/>
          <a:ln w="38100">
            <a:solidFill>
              <a:schemeClr val="tx1"/>
            </a:solidFill>
            <a:round/>
            <a:headEnd/>
            <a:tailEnd type="triangle" w="med" len="med"/>
          </a:ln>
        </p:spPr>
        <p:txBody>
          <a:bodyPr/>
          <a:lstStyle/>
          <a:p>
            <a:endParaRPr lang="en-US"/>
          </a:p>
        </p:txBody>
      </p:sp>
      <p:sp>
        <p:nvSpPr>
          <p:cNvPr id="5127" name="Line 6"/>
          <p:cNvSpPr>
            <a:spLocks noChangeShapeType="1"/>
          </p:cNvSpPr>
          <p:nvPr/>
        </p:nvSpPr>
        <p:spPr bwMode="auto">
          <a:xfrm>
            <a:off x="4500563" y="4868863"/>
            <a:ext cx="0" cy="647700"/>
          </a:xfrm>
          <a:prstGeom prst="line">
            <a:avLst/>
          </a:prstGeom>
          <a:noFill/>
          <a:ln w="38100">
            <a:solidFill>
              <a:schemeClr val="tx1"/>
            </a:solidFill>
            <a:round/>
            <a:headEnd/>
            <a:tailEnd type="triangle" w="med" len="med"/>
          </a:ln>
        </p:spPr>
        <p:txBody>
          <a:bodyPr/>
          <a:lstStyle/>
          <a:p>
            <a:endParaRPr lang="en-US"/>
          </a:p>
        </p:txBody>
      </p:sp>
      <p:sp>
        <p:nvSpPr>
          <p:cNvPr id="5128" name="Line 7"/>
          <p:cNvSpPr>
            <a:spLocks noChangeShapeType="1"/>
          </p:cNvSpPr>
          <p:nvPr/>
        </p:nvSpPr>
        <p:spPr bwMode="auto">
          <a:xfrm flipV="1">
            <a:off x="6156325" y="3789363"/>
            <a:ext cx="719138" cy="0"/>
          </a:xfrm>
          <a:prstGeom prst="line">
            <a:avLst/>
          </a:prstGeom>
          <a:noFill/>
          <a:ln w="38100">
            <a:solidFill>
              <a:schemeClr val="tx1"/>
            </a:solidFill>
            <a:round/>
            <a:headEnd/>
            <a:tailEnd type="triangle" w="med" len="med"/>
          </a:ln>
        </p:spPr>
        <p:txBody>
          <a:bodyPr/>
          <a:lstStyle/>
          <a:p>
            <a:endParaRPr lang="en-US"/>
          </a:p>
        </p:txBody>
      </p:sp>
      <p:sp>
        <p:nvSpPr>
          <p:cNvPr id="5129" name="Line 8"/>
          <p:cNvSpPr>
            <a:spLocks noChangeShapeType="1"/>
          </p:cNvSpPr>
          <p:nvPr/>
        </p:nvSpPr>
        <p:spPr bwMode="auto">
          <a:xfrm flipV="1">
            <a:off x="6011863" y="1916113"/>
            <a:ext cx="576262" cy="576262"/>
          </a:xfrm>
          <a:prstGeom prst="line">
            <a:avLst/>
          </a:prstGeom>
          <a:noFill/>
          <a:ln w="38100">
            <a:solidFill>
              <a:schemeClr val="tx1"/>
            </a:solidFill>
            <a:round/>
            <a:headEnd/>
            <a:tailEnd type="triangle" w="med" len="med"/>
          </a:ln>
        </p:spPr>
        <p:txBody>
          <a:bodyPr/>
          <a:lstStyle/>
          <a:p>
            <a:endParaRPr lang="en-US"/>
          </a:p>
        </p:txBody>
      </p:sp>
      <p:sp>
        <p:nvSpPr>
          <p:cNvPr id="32777" name="Text Box 9"/>
          <p:cNvSpPr txBox="1">
            <a:spLocks noChangeArrowheads="1"/>
          </p:cNvSpPr>
          <p:nvPr/>
        </p:nvSpPr>
        <p:spPr bwMode="auto">
          <a:xfrm>
            <a:off x="6516688" y="908050"/>
            <a:ext cx="1511300" cy="822325"/>
          </a:xfrm>
          <a:prstGeom prst="rect">
            <a:avLst/>
          </a:prstGeom>
          <a:noFill/>
          <a:ln w="9525">
            <a:noFill/>
            <a:miter lim="800000"/>
            <a:headEnd/>
            <a:tailEnd/>
          </a:ln>
        </p:spPr>
        <p:txBody>
          <a:bodyPr wrap="none">
            <a:spAutoFit/>
          </a:bodyPr>
          <a:lstStyle/>
          <a:p>
            <a:r>
              <a:rPr lang="he-IL" sz="2400">
                <a:solidFill>
                  <a:schemeClr val="tx2"/>
                </a:solidFill>
              </a:rPr>
              <a:t>ידע פדגוגי</a:t>
            </a:r>
          </a:p>
          <a:p>
            <a:r>
              <a:rPr lang="he-IL" sz="2400">
                <a:solidFill>
                  <a:schemeClr val="tx2"/>
                </a:solidFill>
              </a:rPr>
              <a:t>(מתאוריות)</a:t>
            </a:r>
            <a:endParaRPr lang="en-US" sz="2400">
              <a:solidFill>
                <a:schemeClr val="tx2"/>
              </a:solidFill>
            </a:endParaRPr>
          </a:p>
        </p:txBody>
      </p:sp>
      <p:sp>
        <p:nvSpPr>
          <p:cNvPr id="5131" name="Text Box 10"/>
          <p:cNvSpPr txBox="1">
            <a:spLocks noChangeArrowheads="1"/>
          </p:cNvSpPr>
          <p:nvPr/>
        </p:nvSpPr>
        <p:spPr bwMode="auto">
          <a:xfrm>
            <a:off x="2982913" y="1411288"/>
            <a:ext cx="184150" cy="822325"/>
          </a:xfrm>
          <a:prstGeom prst="rect">
            <a:avLst/>
          </a:prstGeom>
          <a:noFill/>
          <a:ln w="9525">
            <a:noFill/>
            <a:miter lim="800000"/>
            <a:headEnd/>
            <a:tailEnd/>
          </a:ln>
        </p:spPr>
        <p:txBody>
          <a:bodyPr wrap="none">
            <a:spAutoFit/>
          </a:bodyPr>
          <a:lstStyle/>
          <a:p>
            <a:endParaRPr lang="he-IL" sz="2400">
              <a:solidFill>
                <a:schemeClr val="tx2"/>
              </a:solidFill>
            </a:endParaRPr>
          </a:p>
          <a:p>
            <a:endParaRPr lang="en-US" sz="2400">
              <a:solidFill>
                <a:schemeClr val="tx2"/>
              </a:solidFill>
            </a:endParaRPr>
          </a:p>
        </p:txBody>
      </p:sp>
      <p:sp>
        <p:nvSpPr>
          <p:cNvPr id="32779" name="Text Box 11"/>
          <p:cNvSpPr txBox="1">
            <a:spLocks noChangeArrowheads="1"/>
          </p:cNvSpPr>
          <p:nvPr/>
        </p:nvSpPr>
        <p:spPr bwMode="auto">
          <a:xfrm>
            <a:off x="6500826" y="3716338"/>
            <a:ext cx="1571637" cy="1569660"/>
          </a:xfrm>
          <a:prstGeom prst="rect">
            <a:avLst/>
          </a:prstGeom>
          <a:noFill/>
          <a:ln w="9525">
            <a:noFill/>
            <a:miter lim="800000"/>
            <a:headEnd/>
            <a:tailEnd/>
          </a:ln>
        </p:spPr>
        <p:txBody>
          <a:bodyPr wrap="square">
            <a:spAutoFit/>
          </a:bodyPr>
          <a:lstStyle/>
          <a:p>
            <a:r>
              <a:rPr lang="he-IL" sz="2400" dirty="0">
                <a:solidFill>
                  <a:schemeClr val="tx2"/>
                </a:solidFill>
              </a:rPr>
              <a:t>ידע </a:t>
            </a:r>
            <a:r>
              <a:rPr lang="he-IL" sz="2400" dirty="0" smtClean="0">
                <a:solidFill>
                  <a:schemeClr val="tx2"/>
                </a:solidFill>
              </a:rPr>
              <a:t>פופולארי </a:t>
            </a:r>
            <a:endParaRPr lang="he-IL" sz="2400" dirty="0">
              <a:solidFill>
                <a:schemeClr val="tx2"/>
              </a:solidFill>
            </a:endParaRPr>
          </a:p>
          <a:p>
            <a:r>
              <a:rPr lang="he-IL" sz="2400" dirty="0">
                <a:solidFill>
                  <a:schemeClr val="tx2"/>
                </a:solidFill>
              </a:rPr>
              <a:t>(מהמדיה)</a:t>
            </a:r>
          </a:p>
          <a:p>
            <a:endParaRPr lang="en-US" sz="2400" dirty="0">
              <a:solidFill>
                <a:schemeClr val="tx2"/>
              </a:solidFill>
            </a:endParaRPr>
          </a:p>
        </p:txBody>
      </p:sp>
      <p:sp>
        <p:nvSpPr>
          <p:cNvPr id="32780" name="Text Box 12"/>
          <p:cNvSpPr txBox="1">
            <a:spLocks noChangeArrowheads="1"/>
          </p:cNvSpPr>
          <p:nvPr/>
        </p:nvSpPr>
        <p:spPr bwMode="auto">
          <a:xfrm>
            <a:off x="0" y="3429000"/>
            <a:ext cx="2651125" cy="822325"/>
          </a:xfrm>
          <a:prstGeom prst="rect">
            <a:avLst/>
          </a:prstGeom>
          <a:noFill/>
          <a:ln w="9525">
            <a:noFill/>
            <a:miter lim="800000"/>
            <a:headEnd/>
            <a:tailEnd/>
          </a:ln>
        </p:spPr>
        <p:txBody>
          <a:bodyPr wrap="none">
            <a:spAutoFit/>
          </a:bodyPr>
          <a:lstStyle/>
          <a:p>
            <a:r>
              <a:rPr lang="he-IL" sz="2400">
                <a:solidFill>
                  <a:schemeClr val="tx2"/>
                </a:solidFill>
              </a:rPr>
              <a:t>    ידע פרקטי-דידקטי</a:t>
            </a:r>
          </a:p>
          <a:p>
            <a:r>
              <a:rPr lang="he-IL" sz="2400">
                <a:solidFill>
                  <a:schemeClr val="tx2"/>
                </a:solidFill>
              </a:rPr>
              <a:t>     (מניסיון מקצועי)</a:t>
            </a:r>
            <a:endParaRPr lang="en-US" sz="2400" b="1">
              <a:solidFill>
                <a:schemeClr val="tx2"/>
              </a:solidFill>
            </a:endParaRPr>
          </a:p>
        </p:txBody>
      </p:sp>
      <p:sp>
        <p:nvSpPr>
          <p:cNvPr id="32781" name="Text Box 13"/>
          <p:cNvSpPr txBox="1">
            <a:spLocks noChangeArrowheads="1"/>
          </p:cNvSpPr>
          <p:nvPr/>
        </p:nvSpPr>
        <p:spPr bwMode="auto">
          <a:xfrm>
            <a:off x="1874838" y="5597525"/>
            <a:ext cx="3729037" cy="1260475"/>
          </a:xfrm>
          <a:prstGeom prst="rect">
            <a:avLst/>
          </a:prstGeom>
          <a:noFill/>
          <a:ln w="9525">
            <a:noFill/>
            <a:miter lim="800000"/>
            <a:headEnd/>
            <a:tailEnd/>
          </a:ln>
        </p:spPr>
        <p:txBody>
          <a:bodyPr wrap="none">
            <a:spAutoFit/>
          </a:bodyPr>
          <a:lstStyle/>
          <a:p>
            <a:r>
              <a:rPr lang="he-IL" sz="2400" b="1">
                <a:solidFill>
                  <a:schemeClr val="hlink"/>
                </a:solidFill>
              </a:rPr>
              <a:t>ידע אישי </a:t>
            </a:r>
            <a:r>
              <a:rPr lang="he-IL" sz="2400" b="1"/>
              <a:t>(</a:t>
            </a:r>
            <a:r>
              <a:rPr lang="en-US" b="1"/>
              <a:t>personal knowledge</a:t>
            </a:r>
            <a:r>
              <a:rPr lang="he-IL" sz="2400" b="1"/>
              <a:t>)</a:t>
            </a:r>
          </a:p>
          <a:p>
            <a:pPr>
              <a:spcBef>
                <a:spcPct val="20000"/>
              </a:spcBef>
            </a:pPr>
            <a:r>
              <a:rPr lang="he-IL" sz="2400" b="1">
                <a:solidFill>
                  <a:schemeClr val="hlink"/>
                </a:solidFill>
              </a:rPr>
              <a:t>  (מסיפור החיים)</a:t>
            </a:r>
          </a:p>
          <a:p>
            <a:endParaRPr lang="en-US" sz="2400" b="1">
              <a:solidFill>
                <a:schemeClr val="hlink"/>
              </a:solidFill>
            </a:endParaRPr>
          </a:p>
        </p:txBody>
      </p:sp>
      <p:sp>
        <p:nvSpPr>
          <p:cNvPr id="32785" name="Text Box 17"/>
          <p:cNvSpPr txBox="1">
            <a:spLocks noChangeArrowheads="1"/>
          </p:cNvSpPr>
          <p:nvPr/>
        </p:nvSpPr>
        <p:spPr bwMode="auto">
          <a:xfrm>
            <a:off x="250825" y="981075"/>
            <a:ext cx="2325688" cy="1187450"/>
          </a:xfrm>
          <a:prstGeom prst="rect">
            <a:avLst/>
          </a:prstGeom>
          <a:noFill/>
          <a:ln w="9525">
            <a:noFill/>
            <a:miter lim="800000"/>
            <a:headEnd/>
            <a:tailEnd/>
          </a:ln>
        </p:spPr>
        <p:txBody>
          <a:bodyPr wrap="none">
            <a:spAutoFit/>
          </a:bodyPr>
          <a:lstStyle/>
          <a:p>
            <a:r>
              <a:rPr lang="he-IL" sz="2400">
                <a:latin typeface="Tahoma" pitchFamily="34" charset="0"/>
              </a:rPr>
              <a:t>ידע מתחום הדעת</a:t>
            </a:r>
          </a:p>
          <a:p>
            <a:r>
              <a:rPr lang="he-IL" sz="2400">
                <a:latin typeface="Tahoma" pitchFamily="34" charset="0"/>
              </a:rPr>
              <a:t>(מתיאוריות וניסיון)</a:t>
            </a:r>
          </a:p>
          <a:p>
            <a:endParaRPr lang="en-US" sz="2400">
              <a:latin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2777"/>
                                        </p:tgtEl>
                                        <p:attrNameLst>
                                          <p:attrName>style.visibility</p:attrName>
                                        </p:attrNameLst>
                                      </p:cBhvr>
                                      <p:to>
                                        <p:strVal val="visible"/>
                                      </p:to>
                                    </p:set>
                                    <p:anim calcmode="lin" valueType="num">
                                      <p:cBhvr additive="base">
                                        <p:cTn id="7" dur="500" fill="hold"/>
                                        <p:tgtEl>
                                          <p:spTgt spid="32777"/>
                                        </p:tgtEl>
                                        <p:attrNameLst>
                                          <p:attrName>ppt_x</p:attrName>
                                        </p:attrNameLst>
                                      </p:cBhvr>
                                      <p:tavLst>
                                        <p:tav tm="0">
                                          <p:val>
                                            <p:strVal val="#ppt_x"/>
                                          </p:val>
                                        </p:tav>
                                        <p:tav tm="100000">
                                          <p:val>
                                            <p:strVal val="#ppt_x"/>
                                          </p:val>
                                        </p:tav>
                                      </p:tavLst>
                                    </p:anim>
                                    <p:anim calcmode="lin" valueType="num">
                                      <p:cBhvr additive="base">
                                        <p:cTn id="8" dur="500" fill="hold"/>
                                        <p:tgtEl>
                                          <p:spTgt spid="32777"/>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2785"/>
                                        </p:tgtEl>
                                        <p:attrNameLst>
                                          <p:attrName>style.visibility</p:attrName>
                                        </p:attrNameLst>
                                      </p:cBhvr>
                                      <p:to>
                                        <p:strVal val="visible"/>
                                      </p:to>
                                    </p:set>
                                    <p:anim calcmode="lin" valueType="num">
                                      <p:cBhvr additive="base">
                                        <p:cTn id="13" dur="500" fill="hold"/>
                                        <p:tgtEl>
                                          <p:spTgt spid="32785"/>
                                        </p:tgtEl>
                                        <p:attrNameLst>
                                          <p:attrName>ppt_x</p:attrName>
                                        </p:attrNameLst>
                                      </p:cBhvr>
                                      <p:tavLst>
                                        <p:tav tm="0">
                                          <p:val>
                                            <p:strVal val="#ppt_x"/>
                                          </p:val>
                                        </p:tav>
                                        <p:tav tm="100000">
                                          <p:val>
                                            <p:strVal val="#ppt_x"/>
                                          </p:val>
                                        </p:tav>
                                      </p:tavLst>
                                    </p:anim>
                                    <p:anim calcmode="lin" valueType="num">
                                      <p:cBhvr additive="base">
                                        <p:cTn id="14" dur="500" fill="hold"/>
                                        <p:tgtEl>
                                          <p:spTgt spid="32785"/>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2780"/>
                                        </p:tgtEl>
                                        <p:attrNameLst>
                                          <p:attrName>style.visibility</p:attrName>
                                        </p:attrNameLst>
                                      </p:cBhvr>
                                      <p:to>
                                        <p:strVal val="visible"/>
                                      </p:to>
                                    </p:set>
                                    <p:anim calcmode="lin" valueType="num">
                                      <p:cBhvr additive="base">
                                        <p:cTn id="19" dur="500" fill="hold"/>
                                        <p:tgtEl>
                                          <p:spTgt spid="32780"/>
                                        </p:tgtEl>
                                        <p:attrNameLst>
                                          <p:attrName>ppt_x</p:attrName>
                                        </p:attrNameLst>
                                      </p:cBhvr>
                                      <p:tavLst>
                                        <p:tav tm="0">
                                          <p:val>
                                            <p:strVal val="#ppt_x"/>
                                          </p:val>
                                        </p:tav>
                                        <p:tav tm="100000">
                                          <p:val>
                                            <p:strVal val="#ppt_x"/>
                                          </p:val>
                                        </p:tav>
                                      </p:tavLst>
                                    </p:anim>
                                    <p:anim calcmode="lin" valueType="num">
                                      <p:cBhvr additive="base">
                                        <p:cTn id="20" dur="500" fill="hold"/>
                                        <p:tgtEl>
                                          <p:spTgt spid="32780"/>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2779"/>
                                        </p:tgtEl>
                                        <p:attrNameLst>
                                          <p:attrName>style.visibility</p:attrName>
                                        </p:attrNameLst>
                                      </p:cBhvr>
                                      <p:to>
                                        <p:strVal val="visible"/>
                                      </p:to>
                                    </p:set>
                                    <p:anim calcmode="lin" valueType="num">
                                      <p:cBhvr additive="base">
                                        <p:cTn id="25" dur="500" fill="hold"/>
                                        <p:tgtEl>
                                          <p:spTgt spid="32779"/>
                                        </p:tgtEl>
                                        <p:attrNameLst>
                                          <p:attrName>ppt_x</p:attrName>
                                        </p:attrNameLst>
                                      </p:cBhvr>
                                      <p:tavLst>
                                        <p:tav tm="0">
                                          <p:val>
                                            <p:strVal val="#ppt_x"/>
                                          </p:val>
                                        </p:tav>
                                        <p:tav tm="100000">
                                          <p:val>
                                            <p:strVal val="#ppt_x"/>
                                          </p:val>
                                        </p:tav>
                                      </p:tavLst>
                                    </p:anim>
                                    <p:anim calcmode="lin" valueType="num">
                                      <p:cBhvr additive="base">
                                        <p:cTn id="26" dur="500" fill="hold"/>
                                        <p:tgtEl>
                                          <p:spTgt spid="32779"/>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2781"/>
                                        </p:tgtEl>
                                        <p:attrNameLst>
                                          <p:attrName>style.visibility</p:attrName>
                                        </p:attrNameLst>
                                      </p:cBhvr>
                                      <p:to>
                                        <p:strVal val="visible"/>
                                      </p:to>
                                    </p:set>
                                    <p:anim calcmode="lin" valueType="num">
                                      <p:cBhvr additive="base">
                                        <p:cTn id="31" dur="500" fill="hold"/>
                                        <p:tgtEl>
                                          <p:spTgt spid="32781"/>
                                        </p:tgtEl>
                                        <p:attrNameLst>
                                          <p:attrName>ppt_x</p:attrName>
                                        </p:attrNameLst>
                                      </p:cBhvr>
                                      <p:tavLst>
                                        <p:tav tm="0">
                                          <p:val>
                                            <p:strVal val="#ppt_x"/>
                                          </p:val>
                                        </p:tav>
                                        <p:tav tm="100000">
                                          <p:val>
                                            <p:strVal val="#ppt_x"/>
                                          </p:val>
                                        </p:tav>
                                      </p:tavLst>
                                    </p:anim>
                                    <p:anim calcmode="lin" valueType="num">
                                      <p:cBhvr additive="base">
                                        <p:cTn id="32" dur="500" fill="hold"/>
                                        <p:tgtEl>
                                          <p:spTgt spid="3278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7" grpId="0"/>
      <p:bldP spid="32779" grpId="0"/>
      <p:bldP spid="32780" grpId="0"/>
      <p:bldP spid="32781" grpId="0"/>
      <p:bldP spid="3278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מציין מיקום של כותרת תחתונה 3"/>
          <p:cNvSpPr>
            <a:spLocks noGrp="1"/>
          </p:cNvSpPr>
          <p:nvPr>
            <p:ph type="ftr" sz="quarter" idx="10"/>
          </p:nvPr>
        </p:nvSpPr>
        <p:spPr>
          <a:noFill/>
          <a:ln>
            <a:miter lim="800000"/>
            <a:headEnd/>
            <a:tailEnd/>
          </a:ln>
        </p:spPr>
        <p:txBody>
          <a:bodyPr/>
          <a:lstStyle/>
          <a:p>
            <a:r>
              <a:rPr lang="he-IL" smtClean="0">
                <a:latin typeface="Arial" charset="0"/>
                <a:cs typeface="Arial" charset="0"/>
              </a:rPr>
              <a:t>ד"ר נורית דביר</a:t>
            </a:r>
            <a:endParaRPr lang="en-US" smtClean="0">
              <a:latin typeface="Arial" charset="0"/>
              <a:cs typeface="Arial" charset="0"/>
            </a:endParaRPr>
          </a:p>
        </p:txBody>
      </p:sp>
      <p:sp>
        <p:nvSpPr>
          <p:cNvPr id="83970" name="Text Box 2"/>
          <p:cNvSpPr txBox="1">
            <a:spLocks noChangeArrowheads="1"/>
          </p:cNvSpPr>
          <p:nvPr/>
        </p:nvSpPr>
        <p:spPr bwMode="auto">
          <a:xfrm>
            <a:off x="7092950" y="765175"/>
            <a:ext cx="1692275" cy="1219200"/>
          </a:xfrm>
          <a:prstGeom prst="rect">
            <a:avLst/>
          </a:prstGeom>
          <a:solidFill>
            <a:schemeClr val="accent1"/>
          </a:solidFill>
          <a:ln w="28575">
            <a:solidFill>
              <a:schemeClr val="tx1"/>
            </a:solidFill>
            <a:miter lim="800000"/>
            <a:headEnd/>
            <a:tailEnd/>
          </a:ln>
        </p:spPr>
        <p:txBody>
          <a:bodyPr>
            <a:spAutoFit/>
          </a:bodyPr>
          <a:lstStyle/>
          <a:p>
            <a:r>
              <a:rPr lang="he-IL" b="1"/>
              <a:t>מרכיבים</a:t>
            </a:r>
            <a:r>
              <a:rPr lang="he-IL"/>
              <a:t> </a:t>
            </a:r>
            <a:r>
              <a:rPr lang="he-IL" b="1"/>
              <a:t>אישיים</a:t>
            </a:r>
          </a:p>
          <a:p>
            <a:r>
              <a:rPr lang="he-IL" b="1"/>
              <a:t>נקודות מפנה , תכונות,</a:t>
            </a:r>
          </a:p>
          <a:p>
            <a:r>
              <a:rPr lang="he-IL" b="1"/>
              <a:t> מצב פיזי                                                   </a:t>
            </a:r>
            <a:endParaRPr lang="en-US" b="1"/>
          </a:p>
        </p:txBody>
      </p:sp>
      <p:sp>
        <p:nvSpPr>
          <p:cNvPr id="83971" name="Text Box 3"/>
          <p:cNvSpPr txBox="1">
            <a:spLocks noChangeArrowheads="1"/>
          </p:cNvSpPr>
          <p:nvPr/>
        </p:nvSpPr>
        <p:spPr bwMode="auto">
          <a:xfrm>
            <a:off x="0" y="620713"/>
            <a:ext cx="2163763" cy="944562"/>
          </a:xfrm>
          <a:prstGeom prst="rect">
            <a:avLst/>
          </a:prstGeom>
          <a:solidFill>
            <a:schemeClr val="accent1"/>
          </a:solidFill>
          <a:ln w="28575">
            <a:solidFill>
              <a:schemeClr val="tx1"/>
            </a:solidFill>
            <a:miter lim="800000"/>
            <a:headEnd/>
            <a:tailEnd/>
          </a:ln>
        </p:spPr>
        <p:txBody>
          <a:bodyPr>
            <a:spAutoFit/>
          </a:bodyPr>
          <a:lstStyle/>
          <a:p>
            <a:r>
              <a:rPr lang="he-IL" b="1"/>
              <a:t>מרכיבים</a:t>
            </a:r>
            <a:r>
              <a:rPr lang="he-IL"/>
              <a:t> </a:t>
            </a:r>
            <a:r>
              <a:rPr lang="he-IL" b="1"/>
              <a:t>משפחתיים</a:t>
            </a:r>
          </a:p>
          <a:p>
            <a:r>
              <a:rPr lang="he-IL" b="1">
                <a:solidFill>
                  <a:schemeClr val="tx2"/>
                </a:solidFill>
              </a:rPr>
              <a:t>דמויות משמעותיות, הורים, קרובים</a:t>
            </a:r>
            <a:r>
              <a:rPr lang="he-IL" b="1"/>
              <a:t> </a:t>
            </a:r>
            <a:endParaRPr lang="en-US" b="1">
              <a:solidFill>
                <a:srgbClr val="009900"/>
              </a:solidFill>
            </a:endParaRPr>
          </a:p>
        </p:txBody>
      </p:sp>
      <p:sp>
        <p:nvSpPr>
          <p:cNvPr id="83972" name="Text Box 4"/>
          <p:cNvSpPr txBox="1">
            <a:spLocks noChangeArrowheads="1"/>
          </p:cNvSpPr>
          <p:nvPr/>
        </p:nvSpPr>
        <p:spPr bwMode="auto">
          <a:xfrm>
            <a:off x="0" y="4581525"/>
            <a:ext cx="1873250" cy="1219200"/>
          </a:xfrm>
          <a:prstGeom prst="rect">
            <a:avLst/>
          </a:prstGeom>
          <a:solidFill>
            <a:schemeClr val="accent1"/>
          </a:solidFill>
          <a:ln w="28575">
            <a:solidFill>
              <a:schemeClr val="tx1"/>
            </a:solidFill>
            <a:miter lim="800000"/>
            <a:headEnd/>
            <a:tailEnd/>
          </a:ln>
        </p:spPr>
        <p:txBody>
          <a:bodyPr>
            <a:spAutoFit/>
          </a:bodyPr>
          <a:lstStyle/>
          <a:p>
            <a:r>
              <a:rPr lang="he-IL" b="1"/>
              <a:t>מרכיבים</a:t>
            </a:r>
            <a:r>
              <a:rPr lang="he-IL"/>
              <a:t> </a:t>
            </a:r>
            <a:r>
              <a:rPr lang="he-IL" b="1"/>
              <a:t>תרבותיים</a:t>
            </a:r>
          </a:p>
          <a:p>
            <a:r>
              <a:rPr lang="he-IL" b="1"/>
              <a:t>עדה, לאום, מגדר</a:t>
            </a:r>
          </a:p>
          <a:p>
            <a:r>
              <a:rPr lang="he-IL" b="1"/>
              <a:t>הבניות חברתיות</a:t>
            </a:r>
            <a:endParaRPr lang="en-US" b="1"/>
          </a:p>
        </p:txBody>
      </p:sp>
      <p:sp>
        <p:nvSpPr>
          <p:cNvPr id="83973" name="Text Box 5"/>
          <p:cNvSpPr txBox="1">
            <a:spLocks noChangeArrowheads="1"/>
          </p:cNvSpPr>
          <p:nvPr/>
        </p:nvSpPr>
        <p:spPr bwMode="auto">
          <a:xfrm>
            <a:off x="7235825" y="4149725"/>
            <a:ext cx="1908175" cy="1219200"/>
          </a:xfrm>
          <a:prstGeom prst="rect">
            <a:avLst/>
          </a:prstGeom>
          <a:solidFill>
            <a:schemeClr val="accent1"/>
          </a:solidFill>
          <a:ln w="28575">
            <a:solidFill>
              <a:schemeClr val="tx1"/>
            </a:solidFill>
            <a:miter lim="800000"/>
            <a:headEnd/>
            <a:tailEnd/>
          </a:ln>
        </p:spPr>
        <p:txBody>
          <a:bodyPr>
            <a:spAutoFit/>
          </a:bodyPr>
          <a:lstStyle/>
          <a:p>
            <a:r>
              <a:rPr lang="he-IL" b="1"/>
              <a:t>מרכיבים</a:t>
            </a:r>
            <a:r>
              <a:rPr lang="he-IL"/>
              <a:t> </a:t>
            </a:r>
            <a:r>
              <a:rPr lang="he-IL" b="1"/>
              <a:t>מקצועיים</a:t>
            </a:r>
          </a:p>
          <a:p>
            <a:r>
              <a:rPr lang="he-IL" b="1"/>
              <a:t>מורות, מנהלת, תלמידים</a:t>
            </a:r>
          </a:p>
          <a:p>
            <a:r>
              <a:rPr lang="he-IL" b="1"/>
              <a:t>תיאוריות חינוכיות</a:t>
            </a:r>
            <a:endParaRPr lang="en-US" b="1">
              <a:solidFill>
                <a:srgbClr val="009900"/>
              </a:solidFill>
            </a:endParaRPr>
          </a:p>
        </p:txBody>
      </p:sp>
      <p:grpSp>
        <p:nvGrpSpPr>
          <p:cNvPr id="2" name="Group 6"/>
          <p:cNvGrpSpPr>
            <a:grpSpLocks/>
          </p:cNvGrpSpPr>
          <p:nvPr/>
        </p:nvGrpSpPr>
        <p:grpSpPr bwMode="auto">
          <a:xfrm>
            <a:off x="1979613" y="476250"/>
            <a:ext cx="5113337" cy="5905500"/>
            <a:chOff x="1824" y="633"/>
            <a:chExt cx="2834" cy="2849"/>
          </a:xfrm>
        </p:grpSpPr>
        <p:sp>
          <p:nvSpPr>
            <p:cNvPr id="12297" name="Puzzle3"/>
            <p:cNvSpPr>
              <a:spLocks noEditPoints="1" noChangeArrowheads="1"/>
            </p:cNvSpPr>
            <p:nvPr/>
          </p:nvSpPr>
          <p:spPr bwMode="auto">
            <a:xfrm>
              <a:off x="3204" y="633"/>
              <a:ext cx="1114" cy="1514"/>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a:p>
          </p:txBody>
        </p:sp>
        <p:sp>
          <p:nvSpPr>
            <p:cNvPr id="12298" name="Puzzle2"/>
            <p:cNvSpPr>
              <a:spLocks noEditPoints="1" noChangeArrowheads="1"/>
            </p:cNvSpPr>
            <p:nvPr/>
          </p:nvSpPr>
          <p:spPr bwMode="auto">
            <a:xfrm>
              <a:off x="2880" y="1736"/>
              <a:ext cx="1778" cy="1379"/>
            </a:xfrm>
            <a:custGeom>
              <a:avLst/>
              <a:gdLst>
                <a:gd name="T0" fmla="*/ 0 w 21600"/>
                <a:gd name="T1" fmla="*/ 0 h 21600"/>
                <a:gd name="T2" fmla="*/ 0 w 21600"/>
                <a:gd name="T3" fmla="*/ 0 h 21600"/>
                <a:gd name="T4" fmla="*/ 0 w 21600"/>
                <a:gd name="T5" fmla="*/ 0 h 21600"/>
                <a:gd name="T6" fmla="*/ 1 w 21600"/>
                <a:gd name="T7" fmla="*/ 0 h 21600"/>
                <a:gd name="T8" fmla="*/ 1 w 21600"/>
                <a:gd name="T9" fmla="*/ 0 h 21600"/>
                <a:gd name="T10" fmla="*/ 1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a:p>
          </p:txBody>
        </p:sp>
        <p:sp>
          <p:nvSpPr>
            <p:cNvPr id="12299" name="Puzzle4"/>
            <p:cNvSpPr>
              <a:spLocks noEditPoints="1" noChangeArrowheads="1"/>
            </p:cNvSpPr>
            <p:nvPr/>
          </p:nvSpPr>
          <p:spPr bwMode="auto">
            <a:xfrm>
              <a:off x="2192" y="1719"/>
              <a:ext cx="1072" cy="1763"/>
            </a:xfrm>
            <a:custGeom>
              <a:avLst/>
              <a:gdLst>
                <a:gd name="T0" fmla="*/ 0 w 21600"/>
                <a:gd name="T1" fmla="*/ 0 h 21600"/>
                <a:gd name="T2" fmla="*/ 0 w 21600"/>
                <a:gd name="T3" fmla="*/ 1 h 21600"/>
                <a:gd name="T4" fmla="*/ 0 w 21600"/>
                <a:gd name="T5" fmla="*/ 1 h 21600"/>
                <a:gd name="T6" fmla="*/ 0 w 21600"/>
                <a:gd name="T7" fmla="*/ 1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a:p>
          </p:txBody>
        </p:sp>
        <p:sp>
          <p:nvSpPr>
            <p:cNvPr id="12300" name="Puzzle1"/>
            <p:cNvSpPr>
              <a:spLocks noEditPoints="1" noChangeArrowheads="1"/>
            </p:cNvSpPr>
            <p:nvPr/>
          </p:nvSpPr>
          <p:spPr bwMode="auto">
            <a:xfrm>
              <a:off x="1824" y="1091"/>
              <a:ext cx="1800" cy="1051"/>
            </a:xfrm>
            <a:custGeom>
              <a:avLst/>
              <a:gdLst>
                <a:gd name="T0" fmla="*/ 1 w 21600"/>
                <a:gd name="T1" fmla="*/ 0 h 21600"/>
                <a:gd name="T2" fmla="*/ 1 w 21600"/>
                <a:gd name="T3" fmla="*/ 0 h 21600"/>
                <a:gd name="T4" fmla="*/ 0 w 21600"/>
                <a:gd name="T5" fmla="*/ 0 h 21600"/>
                <a:gd name="T6" fmla="*/ 0 w 21600"/>
                <a:gd name="T7" fmla="*/ 0 h 21600"/>
                <a:gd name="T8" fmla="*/ 0 w 21600"/>
                <a:gd name="T9" fmla="*/ 0 h 21600"/>
                <a:gd name="T10" fmla="*/ 0 w 21600"/>
                <a:gd name="T11" fmla="*/ 0 h 21600"/>
                <a:gd name="T12" fmla="*/ 1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a:p>
          </p:txBody>
        </p:sp>
      </p:grpSp>
      <p:sp>
        <p:nvSpPr>
          <p:cNvPr id="83979" name="Text Box 11"/>
          <p:cNvSpPr txBox="1">
            <a:spLocks noChangeArrowheads="1"/>
          </p:cNvSpPr>
          <p:nvPr/>
        </p:nvSpPr>
        <p:spPr bwMode="auto">
          <a:xfrm>
            <a:off x="3563938" y="3213100"/>
            <a:ext cx="1736725" cy="1216025"/>
          </a:xfrm>
          <a:prstGeom prst="rect">
            <a:avLst/>
          </a:prstGeom>
          <a:solidFill>
            <a:schemeClr val="accent1"/>
          </a:solidFill>
          <a:ln w="28575">
            <a:solidFill>
              <a:schemeClr val="tx2"/>
            </a:solidFill>
            <a:miter lim="800000"/>
            <a:headEnd/>
            <a:tailEnd/>
          </a:ln>
        </p:spPr>
        <p:txBody>
          <a:bodyPr>
            <a:spAutoFit/>
          </a:bodyPr>
          <a:lstStyle/>
          <a:p>
            <a:r>
              <a:rPr lang="he-IL" sz="2400"/>
              <a:t>רכיבים של </a:t>
            </a:r>
          </a:p>
          <a:p>
            <a:r>
              <a:rPr lang="he-IL" sz="2400"/>
              <a:t>הידע האישי-מקצועי</a:t>
            </a:r>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3979"/>
                                        </p:tgtEl>
                                        <p:attrNameLst>
                                          <p:attrName>style.visibility</p:attrName>
                                        </p:attrNameLst>
                                      </p:cBhvr>
                                      <p:to>
                                        <p:strVal val="visible"/>
                                      </p:to>
                                    </p:set>
                                    <p:anim calcmode="lin" valueType="num">
                                      <p:cBhvr additive="base">
                                        <p:cTn id="7" dur="500" fill="hold"/>
                                        <p:tgtEl>
                                          <p:spTgt spid="83979"/>
                                        </p:tgtEl>
                                        <p:attrNameLst>
                                          <p:attrName>ppt_x</p:attrName>
                                        </p:attrNameLst>
                                      </p:cBhvr>
                                      <p:tavLst>
                                        <p:tav tm="0">
                                          <p:val>
                                            <p:strVal val="#ppt_x"/>
                                          </p:val>
                                        </p:tav>
                                        <p:tav tm="100000">
                                          <p:val>
                                            <p:strVal val="#ppt_x"/>
                                          </p:val>
                                        </p:tav>
                                      </p:tavLst>
                                    </p:anim>
                                    <p:anim calcmode="lin" valueType="num">
                                      <p:cBhvr additive="base">
                                        <p:cTn id="8" dur="500" fill="hold"/>
                                        <p:tgtEl>
                                          <p:spTgt spid="83979"/>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3970"/>
                                        </p:tgtEl>
                                        <p:attrNameLst>
                                          <p:attrName>style.visibility</p:attrName>
                                        </p:attrNameLst>
                                      </p:cBhvr>
                                      <p:to>
                                        <p:strVal val="visible"/>
                                      </p:to>
                                    </p:set>
                                    <p:anim calcmode="lin" valueType="num">
                                      <p:cBhvr additive="base">
                                        <p:cTn id="13" dur="500" fill="hold"/>
                                        <p:tgtEl>
                                          <p:spTgt spid="83970"/>
                                        </p:tgtEl>
                                        <p:attrNameLst>
                                          <p:attrName>ppt_x</p:attrName>
                                        </p:attrNameLst>
                                      </p:cBhvr>
                                      <p:tavLst>
                                        <p:tav tm="0">
                                          <p:val>
                                            <p:strVal val="#ppt_x"/>
                                          </p:val>
                                        </p:tav>
                                        <p:tav tm="100000">
                                          <p:val>
                                            <p:strVal val="#ppt_x"/>
                                          </p:val>
                                        </p:tav>
                                      </p:tavLst>
                                    </p:anim>
                                    <p:anim calcmode="lin" valueType="num">
                                      <p:cBhvr additive="base">
                                        <p:cTn id="14" dur="500" fill="hold"/>
                                        <p:tgtEl>
                                          <p:spTgt spid="83970"/>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3971"/>
                                        </p:tgtEl>
                                        <p:attrNameLst>
                                          <p:attrName>style.visibility</p:attrName>
                                        </p:attrNameLst>
                                      </p:cBhvr>
                                      <p:to>
                                        <p:strVal val="visible"/>
                                      </p:to>
                                    </p:set>
                                    <p:anim calcmode="lin" valueType="num">
                                      <p:cBhvr additive="base">
                                        <p:cTn id="19" dur="500" fill="hold"/>
                                        <p:tgtEl>
                                          <p:spTgt spid="83971"/>
                                        </p:tgtEl>
                                        <p:attrNameLst>
                                          <p:attrName>ppt_x</p:attrName>
                                        </p:attrNameLst>
                                      </p:cBhvr>
                                      <p:tavLst>
                                        <p:tav tm="0">
                                          <p:val>
                                            <p:strVal val="#ppt_x"/>
                                          </p:val>
                                        </p:tav>
                                        <p:tav tm="100000">
                                          <p:val>
                                            <p:strVal val="#ppt_x"/>
                                          </p:val>
                                        </p:tav>
                                      </p:tavLst>
                                    </p:anim>
                                    <p:anim calcmode="lin" valueType="num">
                                      <p:cBhvr additive="base">
                                        <p:cTn id="20" dur="500" fill="hold"/>
                                        <p:tgtEl>
                                          <p:spTgt spid="83971"/>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3973"/>
                                        </p:tgtEl>
                                        <p:attrNameLst>
                                          <p:attrName>style.visibility</p:attrName>
                                        </p:attrNameLst>
                                      </p:cBhvr>
                                      <p:to>
                                        <p:strVal val="visible"/>
                                      </p:to>
                                    </p:set>
                                    <p:anim calcmode="lin" valueType="num">
                                      <p:cBhvr additive="base">
                                        <p:cTn id="25" dur="500" fill="hold"/>
                                        <p:tgtEl>
                                          <p:spTgt spid="83973"/>
                                        </p:tgtEl>
                                        <p:attrNameLst>
                                          <p:attrName>ppt_x</p:attrName>
                                        </p:attrNameLst>
                                      </p:cBhvr>
                                      <p:tavLst>
                                        <p:tav tm="0">
                                          <p:val>
                                            <p:strVal val="#ppt_x"/>
                                          </p:val>
                                        </p:tav>
                                        <p:tav tm="100000">
                                          <p:val>
                                            <p:strVal val="#ppt_x"/>
                                          </p:val>
                                        </p:tav>
                                      </p:tavLst>
                                    </p:anim>
                                    <p:anim calcmode="lin" valueType="num">
                                      <p:cBhvr additive="base">
                                        <p:cTn id="26" dur="500" fill="hold"/>
                                        <p:tgtEl>
                                          <p:spTgt spid="83973"/>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3972"/>
                                        </p:tgtEl>
                                        <p:attrNameLst>
                                          <p:attrName>style.visibility</p:attrName>
                                        </p:attrNameLst>
                                      </p:cBhvr>
                                      <p:to>
                                        <p:strVal val="visible"/>
                                      </p:to>
                                    </p:set>
                                    <p:anim calcmode="lin" valueType="num">
                                      <p:cBhvr additive="base">
                                        <p:cTn id="31" dur="500" fill="hold"/>
                                        <p:tgtEl>
                                          <p:spTgt spid="83972"/>
                                        </p:tgtEl>
                                        <p:attrNameLst>
                                          <p:attrName>ppt_x</p:attrName>
                                        </p:attrNameLst>
                                      </p:cBhvr>
                                      <p:tavLst>
                                        <p:tav tm="0">
                                          <p:val>
                                            <p:strVal val="#ppt_x"/>
                                          </p:val>
                                        </p:tav>
                                        <p:tav tm="100000">
                                          <p:val>
                                            <p:strVal val="#ppt_x"/>
                                          </p:val>
                                        </p:tav>
                                      </p:tavLst>
                                    </p:anim>
                                    <p:anim calcmode="lin" valueType="num">
                                      <p:cBhvr additive="base">
                                        <p:cTn id="32" dur="500" fill="hold"/>
                                        <p:tgtEl>
                                          <p:spTgt spid="8397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0" grpId="0" animBg="1"/>
      <p:bldP spid="83971" grpId="0" animBg="1"/>
      <p:bldP spid="83972" grpId="0" animBg="1"/>
      <p:bldP spid="83973" grpId="0" animBg="1"/>
      <p:bldP spid="8397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מציין מיקום של כותרת תחתונה 3"/>
          <p:cNvSpPr>
            <a:spLocks noGrp="1"/>
          </p:cNvSpPr>
          <p:nvPr>
            <p:ph type="ftr" sz="quarter" idx="10"/>
          </p:nvPr>
        </p:nvSpPr>
        <p:spPr>
          <a:noFill/>
          <a:ln>
            <a:miter lim="800000"/>
            <a:headEnd/>
            <a:tailEnd/>
          </a:ln>
        </p:spPr>
        <p:txBody>
          <a:bodyPr/>
          <a:lstStyle/>
          <a:p>
            <a:r>
              <a:rPr lang="he-IL" smtClean="0">
                <a:latin typeface="Arial" charset="0"/>
                <a:cs typeface="Arial" charset="0"/>
              </a:rPr>
              <a:t>ד"ר נורית דביר</a:t>
            </a:r>
            <a:endParaRPr lang="en-US" smtClean="0">
              <a:latin typeface="Arial" charset="0"/>
              <a:cs typeface="Arial" charset="0"/>
            </a:endParaRPr>
          </a:p>
        </p:txBody>
      </p:sp>
      <p:graphicFrame>
        <p:nvGraphicFramePr>
          <p:cNvPr id="8" name="תרשים 7"/>
          <p:cNvGraphicFramePr>
            <a:graphicFrameLocks/>
          </p:cNvGraphicFramePr>
          <p:nvPr/>
        </p:nvGraphicFramePr>
        <p:xfrm>
          <a:off x="-1903715" y="985615"/>
          <a:ext cx="10167551" cy="5692167"/>
        </p:xfrm>
        <a:graphic>
          <a:graphicData uri="http://schemas.openxmlformats.org/drawingml/2006/chart">
            <c:chart xmlns:c="http://schemas.openxmlformats.org/drawingml/2006/chart" xmlns:r="http://schemas.openxmlformats.org/officeDocument/2006/relationships" r:id="rId2"/>
          </a:graphicData>
        </a:graphic>
      </p:graphicFrame>
      <p:sp>
        <p:nvSpPr>
          <p:cNvPr id="19460" name="Text Box 3"/>
          <p:cNvSpPr txBox="1">
            <a:spLocks noChangeArrowheads="1"/>
          </p:cNvSpPr>
          <p:nvPr/>
        </p:nvSpPr>
        <p:spPr bwMode="auto">
          <a:xfrm>
            <a:off x="1944688" y="377825"/>
            <a:ext cx="4808537" cy="641350"/>
          </a:xfrm>
          <a:prstGeom prst="rect">
            <a:avLst/>
          </a:prstGeom>
          <a:noFill/>
          <a:ln w="9525">
            <a:noFill/>
            <a:miter lim="800000"/>
            <a:headEnd/>
            <a:tailEnd/>
          </a:ln>
        </p:spPr>
        <p:txBody>
          <a:bodyPr wrap="none">
            <a:spAutoFit/>
          </a:bodyPr>
          <a:lstStyle/>
          <a:p>
            <a:r>
              <a:rPr lang="he-IL" sz="3600"/>
              <a:t>ערכים ארגוניים</a:t>
            </a:r>
            <a:r>
              <a:rPr lang="he-IL"/>
              <a:t>   (</a:t>
            </a:r>
            <a:r>
              <a:rPr lang="he-IL" sz="2400"/>
              <a:t>פרידמן,</a:t>
            </a:r>
            <a:r>
              <a:rPr lang="he-IL"/>
              <a:t> </a:t>
            </a:r>
            <a:r>
              <a:rPr lang="he-IL" sz="2400"/>
              <a:t>2001</a:t>
            </a:r>
            <a:r>
              <a:rPr lang="he-IL"/>
              <a:t>)</a:t>
            </a:r>
            <a:endParaRPr lang="en-US"/>
          </a:p>
        </p:txBody>
      </p:sp>
      <p:sp>
        <p:nvSpPr>
          <p:cNvPr id="84996" name="Rectangle 4"/>
          <p:cNvSpPr>
            <a:spLocks noChangeArrowheads="1"/>
          </p:cNvSpPr>
          <p:nvPr/>
        </p:nvSpPr>
        <p:spPr bwMode="auto">
          <a:xfrm>
            <a:off x="1403350" y="3141663"/>
            <a:ext cx="2122488" cy="517525"/>
          </a:xfrm>
          <a:prstGeom prst="rect">
            <a:avLst/>
          </a:prstGeom>
          <a:noFill/>
          <a:ln w="9525">
            <a:noFill/>
            <a:miter lim="800000"/>
            <a:headEnd/>
            <a:tailEnd/>
          </a:ln>
        </p:spPr>
        <p:txBody>
          <a:bodyPr>
            <a:spAutoFit/>
          </a:bodyPr>
          <a:lstStyle/>
          <a:p>
            <a:r>
              <a:rPr lang="he-IL" sz="1400" b="1"/>
              <a:t>עצמאות בפעולה, ובקבלת החלטות, שאיפה להישגיות</a:t>
            </a:r>
          </a:p>
        </p:txBody>
      </p:sp>
      <p:sp>
        <p:nvSpPr>
          <p:cNvPr id="84997" name="Rectangle 5"/>
          <p:cNvSpPr>
            <a:spLocks noChangeArrowheads="1"/>
          </p:cNvSpPr>
          <p:nvPr/>
        </p:nvSpPr>
        <p:spPr bwMode="auto">
          <a:xfrm>
            <a:off x="1187450" y="4581525"/>
            <a:ext cx="1619250" cy="517525"/>
          </a:xfrm>
          <a:prstGeom prst="rect">
            <a:avLst/>
          </a:prstGeom>
          <a:noFill/>
          <a:ln w="9525">
            <a:noFill/>
            <a:miter lim="800000"/>
            <a:headEnd/>
            <a:tailEnd/>
          </a:ln>
        </p:spPr>
        <p:txBody>
          <a:bodyPr>
            <a:spAutoFit/>
          </a:bodyPr>
          <a:lstStyle/>
          <a:p>
            <a:r>
              <a:rPr lang="he-IL" sz="1400" b="1"/>
              <a:t>שאיפה לחידושים,</a:t>
            </a:r>
          </a:p>
          <a:p>
            <a:r>
              <a:rPr lang="he-IL" sz="1400" b="1"/>
              <a:t>לשינויים ולגיוון</a:t>
            </a:r>
          </a:p>
        </p:txBody>
      </p:sp>
      <p:sp>
        <p:nvSpPr>
          <p:cNvPr id="84998" name="Rectangle 6"/>
          <p:cNvSpPr>
            <a:spLocks noChangeArrowheads="1"/>
          </p:cNvSpPr>
          <p:nvPr/>
        </p:nvSpPr>
        <p:spPr bwMode="auto">
          <a:xfrm rot="-2299927">
            <a:off x="1908175" y="5589588"/>
            <a:ext cx="2268538" cy="517525"/>
          </a:xfrm>
          <a:prstGeom prst="rect">
            <a:avLst/>
          </a:prstGeom>
          <a:noFill/>
          <a:ln w="9525">
            <a:noFill/>
            <a:miter lim="800000"/>
            <a:headEnd/>
            <a:tailEnd/>
          </a:ln>
        </p:spPr>
        <p:txBody>
          <a:bodyPr>
            <a:spAutoFit/>
          </a:bodyPr>
          <a:lstStyle/>
          <a:p>
            <a:r>
              <a:rPr lang="he-IL" sz="1400" b="1"/>
              <a:t>השגת מצוינות,  סטנדרטים  ומיומנויות ביצוע גבוהות</a:t>
            </a:r>
          </a:p>
        </p:txBody>
      </p:sp>
      <p:sp>
        <p:nvSpPr>
          <p:cNvPr id="84999" name="Rectangle 7"/>
          <p:cNvSpPr>
            <a:spLocks noChangeArrowheads="1"/>
          </p:cNvSpPr>
          <p:nvPr/>
        </p:nvSpPr>
        <p:spPr bwMode="auto">
          <a:xfrm rot="2420802">
            <a:off x="3635375" y="5300663"/>
            <a:ext cx="2214563" cy="730250"/>
          </a:xfrm>
          <a:prstGeom prst="rect">
            <a:avLst/>
          </a:prstGeom>
          <a:noFill/>
          <a:ln w="9525">
            <a:noFill/>
            <a:miter lim="800000"/>
            <a:headEnd/>
            <a:tailEnd/>
          </a:ln>
        </p:spPr>
        <p:txBody>
          <a:bodyPr>
            <a:spAutoFit/>
          </a:bodyPr>
          <a:lstStyle/>
          <a:p>
            <a:r>
              <a:rPr lang="he-IL" sz="1400" b="1"/>
              <a:t>השגת מעמד של סמכות  מקצועית, שליטה באנשים ובמקורות</a:t>
            </a:r>
            <a:endParaRPr lang="en-US" sz="1400" b="1"/>
          </a:p>
        </p:txBody>
      </p:sp>
      <p:sp>
        <p:nvSpPr>
          <p:cNvPr id="85000" name="Rectangle 8"/>
          <p:cNvSpPr>
            <a:spLocks noChangeArrowheads="1"/>
          </p:cNvSpPr>
          <p:nvPr/>
        </p:nvSpPr>
        <p:spPr bwMode="auto">
          <a:xfrm>
            <a:off x="5219700" y="4292600"/>
            <a:ext cx="1633538" cy="942975"/>
          </a:xfrm>
          <a:prstGeom prst="rect">
            <a:avLst/>
          </a:prstGeom>
          <a:noFill/>
          <a:ln w="9525">
            <a:noFill/>
            <a:miter lim="800000"/>
            <a:headEnd/>
            <a:tailEnd/>
          </a:ln>
        </p:spPr>
        <p:txBody>
          <a:bodyPr>
            <a:spAutoFit/>
          </a:bodyPr>
          <a:lstStyle/>
          <a:p>
            <a:r>
              <a:rPr lang="he-IL" sz="1400" b="1"/>
              <a:t>ציות, השגת הלימה</a:t>
            </a:r>
          </a:p>
          <a:p>
            <a:r>
              <a:rPr lang="he-IL" sz="1400" b="1"/>
              <a:t>בין הדעות בארגון</a:t>
            </a:r>
          </a:p>
          <a:p>
            <a:r>
              <a:rPr lang="he-IL" sz="1400" b="1"/>
              <a:t> לבין הדעות </a:t>
            </a:r>
          </a:p>
          <a:p>
            <a:r>
              <a:rPr lang="he-IL" sz="1400" b="1"/>
              <a:t>  המקובלות</a:t>
            </a:r>
            <a:endParaRPr lang="en-US" sz="1400" b="1"/>
          </a:p>
        </p:txBody>
      </p:sp>
      <p:sp>
        <p:nvSpPr>
          <p:cNvPr id="85001" name="Rectangle 9"/>
          <p:cNvSpPr>
            <a:spLocks noChangeArrowheads="1"/>
          </p:cNvSpPr>
          <p:nvPr/>
        </p:nvSpPr>
        <p:spPr bwMode="auto">
          <a:xfrm>
            <a:off x="5003800" y="3108325"/>
            <a:ext cx="1854200" cy="517525"/>
          </a:xfrm>
          <a:prstGeom prst="rect">
            <a:avLst/>
          </a:prstGeom>
          <a:noFill/>
          <a:ln w="9525">
            <a:noFill/>
            <a:miter lim="800000"/>
            <a:headEnd/>
            <a:tailEnd/>
          </a:ln>
        </p:spPr>
        <p:txBody>
          <a:bodyPr>
            <a:spAutoFit/>
          </a:bodyPr>
          <a:lstStyle/>
          <a:p>
            <a:r>
              <a:rPr lang="he-IL" sz="1400" b="1"/>
              <a:t>השגת יציבות, קביעות </a:t>
            </a:r>
          </a:p>
          <a:p>
            <a:r>
              <a:rPr lang="he-IL" sz="1400" b="1"/>
              <a:t>ושמרנות בארגון</a:t>
            </a:r>
          </a:p>
        </p:txBody>
      </p:sp>
      <p:sp>
        <p:nvSpPr>
          <p:cNvPr id="85002" name="Rectangle 10"/>
          <p:cNvSpPr>
            <a:spLocks noChangeArrowheads="1"/>
          </p:cNvSpPr>
          <p:nvPr/>
        </p:nvSpPr>
        <p:spPr bwMode="auto">
          <a:xfrm rot="-2524702">
            <a:off x="3641725" y="2200275"/>
            <a:ext cx="2016125" cy="730250"/>
          </a:xfrm>
          <a:prstGeom prst="rect">
            <a:avLst/>
          </a:prstGeom>
          <a:noFill/>
          <a:ln w="9525">
            <a:noFill/>
            <a:miter lim="800000"/>
            <a:headEnd/>
            <a:tailEnd/>
          </a:ln>
        </p:spPr>
        <p:txBody>
          <a:bodyPr>
            <a:spAutoFit/>
          </a:bodyPr>
          <a:lstStyle/>
          <a:p>
            <a:r>
              <a:rPr lang="he-IL" sz="1400" b="1"/>
              <a:t>קידום ערכים של</a:t>
            </a:r>
          </a:p>
          <a:p>
            <a:r>
              <a:rPr lang="he-IL" sz="1400" b="1"/>
              <a:t> אהבת הבריות, </a:t>
            </a:r>
          </a:p>
          <a:p>
            <a:r>
              <a:rPr lang="he-IL" sz="1400" b="1"/>
              <a:t> הגינות ונאמנות        </a:t>
            </a:r>
            <a:endParaRPr lang="en-US" sz="1400" b="1"/>
          </a:p>
        </p:txBody>
      </p:sp>
      <p:sp>
        <p:nvSpPr>
          <p:cNvPr id="85003" name="Rectangle 11"/>
          <p:cNvSpPr>
            <a:spLocks noChangeArrowheads="1"/>
          </p:cNvSpPr>
          <p:nvPr/>
        </p:nvSpPr>
        <p:spPr bwMode="auto">
          <a:xfrm rot="2338630">
            <a:off x="2339975" y="1916113"/>
            <a:ext cx="1690688" cy="730250"/>
          </a:xfrm>
          <a:prstGeom prst="rect">
            <a:avLst/>
          </a:prstGeom>
          <a:noFill/>
          <a:ln w="9525">
            <a:noFill/>
            <a:miter lim="800000"/>
            <a:headEnd/>
            <a:tailEnd/>
          </a:ln>
        </p:spPr>
        <p:txBody>
          <a:bodyPr>
            <a:spAutoFit/>
          </a:bodyPr>
          <a:lstStyle/>
          <a:p>
            <a:r>
              <a:rPr lang="he-IL" sz="1400" b="1"/>
              <a:t>קידום ערכים של</a:t>
            </a:r>
          </a:p>
          <a:p>
            <a:r>
              <a:rPr lang="he-IL" sz="1400" b="1"/>
              <a:t> שוויון, צדק חברתי,</a:t>
            </a:r>
          </a:p>
          <a:p>
            <a:r>
              <a:rPr lang="he-IL" sz="1400" b="1"/>
              <a:t>ודעת</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4996"/>
                                        </p:tgtEl>
                                        <p:attrNameLst>
                                          <p:attrName>style.visibility</p:attrName>
                                        </p:attrNameLst>
                                      </p:cBhvr>
                                      <p:to>
                                        <p:strVal val="visible"/>
                                      </p:to>
                                    </p:set>
                                    <p:anim calcmode="lin" valueType="num">
                                      <p:cBhvr additive="base">
                                        <p:cTn id="7" dur="500" fill="hold"/>
                                        <p:tgtEl>
                                          <p:spTgt spid="84996"/>
                                        </p:tgtEl>
                                        <p:attrNameLst>
                                          <p:attrName>ppt_x</p:attrName>
                                        </p:attrNameLst>
                                      </p:cBhvr>
                                      <p:tavLst>
                                        <p:tav tm="0">
                                          <p:val>
                                            <p:strVal val="#ppt_x"/>
                                          </p:val>
                                        </p:tav>
                                        <p:tav tm="100000">
                                          <p:val>
                                            <p:strVal val="#ppt_x"/>
                                          </p:val>
                                        </p:tav>
                                      </p:tavLst>
                                    </p:anim>
                                    <p:anim calcmode="lin" valueType="num">
                                      <p:cBhvr additive="base">
                                        <p:cTn id="8" dur="500" fill="hold"/>
                                        <p:tgtEl>
                                          <p:spTgt spid="8499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84997">
                                            <p:txEl>
                                              <p:pRg st="0" end="0"/>
                                            </p:txEl>
                                          </p:spTgt>
                                        </p:tgtEl>
                                        <p:attrNameLst>
                                          <p:attrName>style.visibility</p:attrName>
                                        </p:attrNameLst>
                                      </p:cBhvr>
                                      <p:to>
                                        <p:strVal val="visible"/>
                                      </p:to>
                                    </p:set>
                                    <p:anim calcmode="lin" valueType="num">
                                      <p:cBhvr additive="base">
                                        <p:cTn id="13" dur="500" fill="hold"/>
                                        <p:tgtEl>
                                          <p:spTgt spid="8499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4997">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84997">
                                            <p:txEl>
                                              <p:pRg st="1" end="1"/>
                                            </p:txEl>
                                          </p:spTgt>
                                        </p:tgtEl>
                                        <p:attrNameLst>
                                          <p:attrName>style.visibility</p:attrName>
                                        </p:attrNameLst>
                                      </p:cBhvr>
                                      <p:to>
                                        <p:strVal val="visible"/>
                                      </p:to>
                                    </p:set>
                                    <p:anim calcmode="lin" valueType="num">
                                      <p:cBhvr additive="base">
                                        <p:cTn id="17" dur="500" fill="hold"/>
                                        <p:tgtEl>
                                          <p:spTgt spid="84997">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8499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84998">
                                            <p:txEl>
                                              <p:pRg st="0" end="0"/>
                                            </p:txEl>
                                          </p:spTgt>
                                        </p:tgtEl>
                                        <p:attrNameLst>
                                          <p:attrName>style.visibility</p:attrName>
                                        </p:attrNameLst>
                                      </p:cBhvr>
                                      <p:to>
                                        <p:strVal val="visible"/>
                                      </p:to>
                                    </p:set>
                                    <p:anim calcmode="lin" valueType="num">
                                      <p:cBhvr additive="base">
                                        <p:cTn id="23" dur="500" fill="hold"/>
                                        <p:tgtEl>
                                          <p:spTgt spid="84998">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8499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nodeType="clickEffect">
                                  <p:stCondLst>
                                    <p:cond delay="0"/>
                                  </p:stCondLst>
                                  <p:childTnLst>
                                    <p:set>
                                      <p:cBhvr>
                                        <p:cTn id="28" dur="1" fill="hold">
                                          <p:stCondLst>
                                            <p:cond delay="0"/>
                                          </p:stCondLst>
                                        </p:cTn>
                                        <p:tgtEl>
                                          <p:spTgt spid="84999">
                                            <p:txEl>
                                              <p:pRg st="0" end="0"/>
                                            </p:txEl>
                                          </p:spTgt>
                                        </p:tgtEl>
                                        <p:attrNameLst>
                                          <p:attrName>style.visibility</p:attrName>
                                        </p:attrNameLst>
                                      </p:cBhvr>
                                      <p:to>
                                        <p:strVal val="visible"/>
                                      </p:to>
                                    </p:set>
                                    <p:anim calcmode="lin" valueType="num">
                                      <p:cBhvr additive="base">
                                        <p:cTn id="29" dur="500" fill="hold"/>
                                        <p:tgtEl>
                                          <p:spTgt spid="84999">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849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4" fill="hold" nodeType="clickEffect">
                                  <p:stCondLst>
                                    <p:cond delay="0"/>
                                  </p:stCondLst>
                                  <p:childTnLst>
                                    <p:set>
                                      <p:cBhvr>
                                        <p:cTn id="34" dur="1" fill="hold">
                                          <p:stCondLst>
                                            <p:cond delay="0"/>
                                          </p:stCondLst>
                                        </p:cTn>
                                        <p:tgtEl>
                                          <p:spTgt spid="85000">
                                            <p:txEl>
                                              <p:pRg st="0" end="0"/>
                                            </p:txEl>
                                          </p:spTgt>
                                        </p:tgtEl>
                                        <p:attrNameLst>
                                          <p:attrName>style.visibility</p:attrName>
                                        </p:attrNameLst>
                                      </p:cBhvr>
                                      <p:to>
                                        <p:strVal val="visible"/>
                                      </p:to>
                                    </p:set>
                                    <p:anim calcmode="lin" valueType="num">
                                      <p:cBhvr additive="base">
                                        <p:cTn id="35" dur="500" fill="hold"/>
                                        <p:tgtEl>
                                          <p:spTgt spid="85000">
                                            <p:txEl>
                                              <p:pRg st="0" end="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85000">
                                            <p:txEl>
                                              <p:pRg st="0" end="0"/>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85000">
                                            <p:txEl>
                                              <p:pRg st="1" end="1"/>
                                            </p:txEl>
                                          </p:spTgt>
                                        </p:tgtEl>
                                        <p:attrNameLst>
                                          <p:attrName>style.visibility</p:attrName>
                                        </p:attrNameLst>
                                      </p:cBhvr>
                                      <p:to>
                                        <p:strVal val="visible"/>
                                      </p:to>
                                    </p:set>
                                    <p:anim calcmode="lin" valueType="num">
                                      <p:cBhvr additive="base">
                                        <p:cTn id="39" dur="500" fill="hold"/>
                                        <p:tgtEl>
                                          <p:spTgt spid="85000">
                                            <p:txEl>
                                              <p:pRg st="1" end="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85000">
                                            <p:txEl>
                                              <p:pRg st="1" end="1"/>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85000">
                                            <p:txEl>
                                              <p:pRg st="2" end="2"/>
                                            </p:txEl>
                                          </p:spTgt>
                                        </p:tgtEl>
                                        <p:attrNameLst>
                                          <p:attrName>style.visibility</p:attrName>
                                        </p:attrNameLst>
                                      </p:cBhvr>
                                      <p:to>
                                        <p:strVal val="visible"/>
                                      </p:to>
                                    </p:set>
                                    <p:anim calcmode="lin" valueType="num">
                                      <p:cBhvr additive="base">
                                        <p:cTn id="43" dur="500" fill="hold"/>
                                        <p:tgtEl>
                                          <p:spTgt spid="85000">
                                            <p:txEl>
                                              <p:pRg st="2" end="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85000">
                                            <p:txEl>
                                              <p:pRg st="2" end="2"/>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85000">
                                            <p:txEl>
                                              <p:pRg st="3" end="3"/>
                                            </p:txEl>
                                          </p:spTgt>
                                        </p:tgtEl>
                                        <p:attrNameLst>
                                          <p:attrName>style.visibility</p:attrName>
                                        </p:attrNameLst>
                                      </p:cBhvr>
                                      <p:to>
                                        <p:strVal val="visible"/>
                                      </p:to>
                                    </p:set>
                                    <p:anim calcmode="lin" valueType="num">
                                      <p:cBhvr additive="base">
                                        <p:cTn id="47" dur="500" fill="hold"/>
                                        <p:tgtEl>
                                          <p:spTgt spid="85000">
                                            <p:txEl>
                                              <p:pRg st="3" end="3"/>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8500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2" presetClass="entr" presetSubtype="4" fill="hold" nodeType="clickEffect">
                                  <p:stCondLst>
                                    <p:cond delay="0"/>
                                  </p:stCondLst>
                                  <p:childTnLst>
                                    <p:set>
                                      <p:cBhvr>
                                        <p:cTn id="52" dur="1" fill="hold">
                                          <p:stCondLst>
                                            <p:cond delay="0"/>
                                          </p:stCondLst>
                                        </p:cTn>
                                        <p:tgtEl>
                                          <p:spTgt spid="85001">
                                            <p:txEl>
                                              <p:pRg st="0" end="0"/>
                                            </p:txEl>
                                          </p:spTgt>
                                        </p:tgtEl>
                                        <p:attrNameLst>
                                          <p:attrName>style.visibility</p:attrName>
                                        </p:attrNameLst>
                                      </p:cBhvr>
                                      <p:to>
                                        <p:strVal val="visible"/>
                                      </p:to>
                                    </p:set>
                                    <p:anim calcmode="lin" valueType="num">
                                      <p:cBhvr additive="base">
                                        <p:cTn id="53" dur="500" fill="hold"/>
                                        <p:tgtEl>
                                          <p:spTgt spid="85001">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85001">
                                            <p:txEl>
                                              <p:pRg st="0" end="0"/>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85001">
                                            <p:txEl>
                                              <p:pRg st="1" end="1"/>
                                            </p:txEl>
                                          </p:spTgt>
                                        </p:tgtEl>
                                        <p:attrNameLst>
                                          <p:attrName>style.visibility</p:attrName>
                                        </p:attrNameLst>
                                      </p:cBhvr>
                                      <p:to>
                                        <p:strVal val="visible"/>
                                      </p:to>
                                    </p:set>
                                    <p:anim calcmode="lin" valueType="num">
                                      <p:cBhvr additive="base">
                                        <p:cTn id="57" dur="500" fill="hold"/>
                                        <p:tgtEl>
                                          <p:spTgt spid="85001">
                                            <p:txEl>
                                              <p:pRg st="1" end="1"/>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8500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2" presetClass="entr" presetSubtype="4" fill="hold" nodeType="clickEffect">
                                  <p:stCondLst>
                                    <p:cond delay="0"/>
                                  </p:stCondLst>
                                  <p:childTnLst>
                                    <p:set>
                                      <p:cBhvr>
                                        <p:cTn id="62" dur="1" fill="hold">
                                          <p:stCondLst>
                                            <p:cond delay="0"/>
                                          </p:stCondLst>
                                        </p:cTn>
                                        <p:tgtEl>
                                          <p:spTgt spid="85002">
                                            <p:txEl>
                                              <p:pRg st="0" end="0"/>
                                            </p:txEl>
                                          </p:spTgt>
                                        </p:tgtEl>
                                        <p:attrNameLst>
                                          <p:attrName>style.visibility</p:attrName>
                                        </p:attrNameLst>
                                      </p:cBhvr>
                                      <p:to>
                                        <p:strVal val="visible"/>
                                      </p:to>
                                    </p:set>
                                    <p:anim calcmode="lin" valueType="num">
                                      <p:cBhvr additive="base">
                                        <p:cTn id="63" dur="500" fill="hold"/>
                                        <p:tgtEl>
                                          <p:spTgt spid="85002">
                                            <p:txEl>
                                              <p:pRg st="0" end="0"/>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85002">
                                            <p:txEl>
                                              <p:pRg st="0" end="0"/>
                                            </p:txEl>
                                          </p:spTgt>
                                        </p:tgtEl>
                                        <p:attrNameLst>
                                          <p:attrName>ppt_y</p:attrName>
                                        </p:attrNameLst>
                                      </p:cBhvr>
                                      <p:tavLst>
                                        <p:tav tm="0">
                                          <p:val>
                                            <p:strVal val="1+#ppt_h/2"/>
                                          </p:val>
                                        </p:tav>
                                        <p:tav tm="100000">
                                          <p:val>
                                            <p:strVal val="#ppt_y"/>
                                          </p:val>
                                        </p:tav>
                                      </p:tavLst>
                                    </p:anim>
                                  </p:childTnLst>
                                </p:cTn>
                              </p:par>
                              <p:par>
                                <p:cTn id="65" presetID="2" presetClass="entr" presetSubtype="4" fill="hold" nodeType="withEffect">
                                  <p:stCondLst>
                                    <p:cond delay="0"/>
                                  </p:stCondLst>
                                  <p:childTnLst>
                                    <p:set>
                                      <p:cBhvr>
                                        <p:cTn id="66" dur="1" fill="hold">
                                          <p:stCondLst>
                                            <p:cond delay="0"/>
                                          </p:stCondLst>
                                        </p:cTn>
                                        <p:tgtEl>
                                          <p:spTgt spid="85002">
                                            <p:txEl>
                                              <p:pRg st="1" end="1"/>
                                            </p:txEl>
                                          </p:spTgt>
                                        </p:tgtEl>
                                        <p:attrNameLst>
                                          <p:attrName>style.visibility</p:attrName>
                                        </p:attrNameLst>
                                      </p:cBhvr>
                                      <p:to>
                                        <p:strVal val="visible"/>
                                      </p:to>
                                    </p:set>
                                    <p:anim calcmode="lin" valueType="num">
                                      <p:cBhvr additive="base">
                                        <p:cTn id="67" dur="500" fill="hold"/>
                                        <p:tgtEl>
                                          <p:spTgt spid="85002">
                                            <p:txEl>
                                              <p:pRg st="1" end="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85002">
                                            <p:txEl>
                                              <p:pRg st="1" end="1"/>
                                            </p:txEl>
                                          </p:spTgt>
                                        </p:tgtEl>
                                        <p:attrNameLst>
                                          <p:attrName>ppt_y</p:attrName>
                                        </p:attrNameLst>
                                      </p:cBhvr>
                                      <p:tavLst>
                                        <p:tav tm="0">
                                          <p:val>
                                            <p:strVal val="1+#ppt_h/2"/>
                                          </p:val>
                                        </p:tav>
                                        <p:tav tm="100000">
                                          <p:val>
                                            <p:strVal val="#ppt_y"/>
                                          </p:val>
                                        </p:tav>
                                      </p:tavLst>
                                    </p:anim>
                                  </p:childTnLst>
                                </p:cTn>
                              </p:par>
                              <p:par>
                                <p:cTn id="69" presetID="2" presetClass="entr" presetSubtype="4" fill="hold" nodeType="withEffect">
                                  <p:stCondLst>
                                    <p:cond delay="0"/>
                                  </p:stCondLst>
                                  <p:childTnLst>
                                    <p:set>
                                      <p:cBhvr>
                                        <p:cTn id="70" dur="1" fill="hold">
                                          <p:stCondLst>
                                            <p:cond delay="0"/>
                                          </p:stCondLst>
                                        </p:cTn>
                                        <p:tgtEl>
                                          <p:spTgt spid="85002">
                                            <p:txEl>
                                              <p:pRg st="2" end="2"/>
                                            </p:txEl>
                                          </p:spTgt>
                                        </p:tgtEl>
                                        <p:attrNameLst>
                                          <p:attrName>style.visibility</p:attrName>
                                        </p:attrNameLst>
                                      </p:cBhvr>
                                      <p:to>
                                        <p:strVal val="visible"/>
                                      </p:to>
                                    </p:set>
                                    <p:anim calcmode="lin" valueType="num">
                                      <p:cBhvr additive="base">
                                        <p:cTn id="71" dur="500" fill="hold"/>
                                        <p:tgtEl>
                                          <p:spTgt spid="85002">
                                            <p:txEl>
                                              <p:pRg st="2" end="2"/>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8500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73" fill="hold" nodeType="clickPar">
                      <p:stCondLst>
                        <p:cond delay="indefinite"/>
                      </p:stCondLst>
                      <p:childTnLst>
                        <p:par>
                          <p:cTn id="74" fill="hold" nodeType="withGroup">
                            <p:stCondLst>
                              <p:cond delay="0"/>
                            </p:stCondLst>
                            <p:childTnLst>
                              <p:par>
                                <p:cTn id="75" presetID="2" presetClass="entr" presetSubtype="4" fill="hold" nodeType="clickEffect">
                                  <p:stCondLst>
                                    <p:cond delay="0"/>
                                  </p:stCondLst>
                                  <p:childTnLst>
                                    <p:set>
                                      <p:cBhvr>
                                        <p:cTn id="76" dur="1" fill="hold">
                                          <p:stCondLst>
                                            <p:cond delay="0"/>
                                          </p:stCondLst>
                                        </p:cTn>
                                        <p:tgtEl>
                                          <p:spTgt spid="85003">
                                            <p:txEl>
                                              <p:pRg st="0" end="0"/>
                                            </p:txEl>
                                          </p:spTgt>
                                        </p:tgtEl>
                                        <p:attrNameLst>
                                          <p:attrName>style.visibility</p:attrName>
                                        </p:attrNameLst>
                                      </p:cBhvr>
                                      <p:to>
                                        <p:strVal val="visible"/>
                                      </p:to>
                                    </p:set>
                                    <p:anim calcmode="lin" valueType="num">
                                      <p:cBhvr additive="base">
                                        <p:cTn id="77" dur="500" fill="hold"/>
                                        <p:tgtEl>
                                          <p:spTgt spid="85003">
                                            <p:txEl>
                                              <p:pRg st="0" end="0"/>
                                            </p:txEl>
                                          </p:spTgt>
                                        </p:tgtEl>
                                        <p:attrNameLst>
                                          <p:attrName>ppt_x</p:attrName>
                                        </p:attrNameLst>
                                      </p:cBhvr>
                                      <p:tavLst>
                                        <p:tav tm="0">
                                          <p:val>
                                            <p:strVal val="#ppt_x"/>
                                          </p:val>
                                        </p:tav>
                                        <p:tav tm="100000">
                                          <p:val>
                                            <p:strVal val="#ppt_x"/>
                                          </p:val>
                                        </p:tav>
                                      </p:tavLst>
                                    </p:anim>
                                    <p:anim calcmode="lin" valueType="num">
                                      <p:cBhvr additive="base">
                                        <p:cTn id="78" dur="500" fill="hold"/>
                                        <p:tgtEl>
                                          <p:spTgt spid="85003">
                                            <p:txEl>
                                              <p:pRg st="0" end="0"/>
                                            </p:txEl>
                                          </p:spTgt>
                                        </p:tgtEl>
                                        <p:attrNameLst>
                                          <p:attrName>ppt_y</p:attrName>
                                        </p:attrNameLst>
                                      </p:cBhvr>
                                      <p:tavLst>
                                        <p:tav tm="0">
                                          <p:val>
                                            <p:strVal val="1+#ppt_h/2"/>
                                          </p:val>
                                        </p:tav>
                                        <p:tav tm="100000">
                                          <p:val>
                                            <p:strVal val="#ppt_y"/>
                                          </p:val>
                                        </p:tav>
                                      </p:tavLst>
                                    </p:anim>
                                  </p:childTnLst>
                                </p:cTn>
                              </p:par>
                              <p:par>
                                <p:cTn id="79" presetID="2" presetClass="entr" presetSubtype="4" fill="hold" nodeType="withEffect">
                                  <p:stCondLst>
                                    <p:cond delay="0"/>
                                  </p:stCondLst>
                                  <p:childTnLst>
                                    <p:set>
                                      <p:cBhvr>
                                        <p:cTn id="80" dur="1" fill="hold">
                                          <p:stCondLst>
                                            <p:cond delay="0"/>
                                          </p:stCondLst>
                                        </p:cTn>
                                        <p:tgtEl>
                                          <p:spTgt spid="85003">
                                            <p:txEl>
                                              <p:pRg st="1" end="1"/>
                                            </p:txEl>
                                          </p:spTgt>
                                        </p:tgtEl>
                                        <p:attrNameLst>
                                          <p:attrName>style.visibility</p:attrName>
                                        </p:attrNameLst>
                                      </p:cBhvr>
                                      <p:to>
                                        <p:strVal val="visible"/>
                                      </p:to>
                                    </p:set>
                                    <p:anim calcmode="lin" valueType="num">
                                      <p:cBhvr additive="base">
                                        <p:cTn id="81" dur="500" fill="hold"/>
                                        <p:tgtEl>
                                          <p:spTgt spid="85003">
                                            <p:txEl>
                                              <p:pRg st="1" end="1"/>
                                            </p:txEl>
                                          </p:spTgt>
                                        </p:tgtEl>
                                        <p:attrNameLst>
                                          <p:attrName>ppt_x</p:attrName>
                                        </p:attrNameLst>
                                      </p:cBhvr>
                                      <p:tavLst>
                                        <p:tav tm="0">
                                          <p:val>
                                            <p:strVal val="#ppt_x"/>
                                          </p:val>
                                        </p:tav>
                                        <p:tav tm="100000">
                                          <p:val>
                                            <p:strVal val="#ppt_x"/>
                                          </p:val>
                                        </p:tav>
                                      </p:tavLst>
                                    </p:anim>
                                    <p:anim calcmode="lin" valueType="num">
                                      <p:cBhvr additive="base">
                                        <p:cTn id="82" dur="500" fill="hold"/>
                                        <p:tgtEl>
                                          <p:spTgt spid="85003">
                                            <p:txEl>
                                              <p:pRg st="1" end="1"/>
                                            </p:txEl>
                                          </p:spTgt>
                                        </p:tgtEl>
                                        <p:attrNameLst>
                                          <p:attrName>ppt_y</p:attrName>
                                        </p:attrNameLst>
                                      </p:cBhvr>
                                      <p:tavLst>
                                        <p:tav tm="0">
                                          <p:val>
                                            <p:strVal val="1+#ppt_h/2"/>
                                          </p:val>
                                        </p:tav>
                                        <p:tav tm="100000">
                                          <p:val>
                                            <p:strVal val="#ppt_y"/>
                                          </p:val>
                                        </p:tav>
                                      </p:tavLst>
                                    </p:anim>
                                  </p:childTnLst>
                                </p:cTn>
                              </p:par>
                              <p:par>
                                <p:cTn id="83" presetID="2" presetClass="entr" presetSubtype="4" fill="hold" nodeType="withEffect">
                                  <p:stCondLst>
                                    <p:cond delay="0"/>
                                  </p:stCondLst>
                                  <p:childTnLst>
                                    <p:set>
                                      <p:cBhvr>
                                        <p:cTn id="84" dur="1" fill="hold">
                                          <p:stCondLst>
                                            <p:cond delay="0"/>
                                          </p:stCondLst>
                                        </p:cTn>
                                        <p:tgtEl>
                                          <p:spTgt spid="85003">
                                            <p:txEl>
                                              <p:pRg st="2" end="2"/>
                                            </p:txEl>
                                          </p:spTgt>
                                        </p:tgtEl>
                                        <p:attrNameLst>
                                          <p:attrName>style.visibility</p:attrName>
                                        </p:attrNameLst>
                                      </p:cBhvr>
                                      <p:to>
                                        <p:strVal val="visible"/>
                                      </p:to>
                                    </p:set>
                                    <p:anim calcmode="lin" valueType="num">
                                      <p:cBhvr additive="base">
                                        <p:cTn id="85" dur="500" fill="hold"/>
                                        <p:tgtEl>
                                          <p:spTgt spid="85003">
                                            <p:txEl>
                                              <p:pRg st="2" end="2"/>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8500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r" rtl="1"/>
            <a:r>
              <a:rPr lang="he-IL" dirty="0" smtClean="0"/>
              <a:t>למה להתחיל בערכים ולא בהתנהגות</a:t>
            </a:r>
            <a:endParaRPr lang="en-US" dirty="0"/>
          </a:p>
        </p:txBody>
      </p:sp>
      <p:sp>
        <p:nvSpPr>
          <p:cNvPr id="3" name="מציין מיקום תוכן 2"/>
          <p:cNvSpPr>
            <a:spLocks noGrp="1"/>
          </p:cNvSpPr>
          <p:nvPr>
            <p:ph idx="1"/>
          </p:nvPr>
        </p:nvSpPr>
        <p:spPr/>
        <p:txBody>
          <a:bodyPr>
            <a:normAutofit lnSpcReduction="10000"/>
          </a:bodyPr>
          <a:lstStyle/>
          <a:p>
            <a:pPr algn="r" rtl="1"/>
            <a:r>
              <a:rPr lang="he-IL" dirty="0" smtClean="0"/>
              <a:t>ערכים כשער הכניסה למלאכת החינוך.</a:t>
            </a:r>
          </a:p>
          <a:p>
            <a:pPr algn="r" rtl="1"/>
            <a:r>
              <a:rPr lang="he-IL" dirty="0" smtClean="0"/>
              <a:t>הדיון הערכי נוגע ברכיבי הידע </a:t>
            </a:r>
            <a:r>
              <a:rPr lang="he-IL" smtClean="0"/>
              <a:t>האישי מקצועי </a:t>
            </a:r>
            <a:r>
              <a:rPr lang="he-IL" dirty="0" smtClean="0"/>
              <a:t>של הגננת, אך מחבר אותה לפרקטיקה.</a:t>
            </a:r>
          </a:p>
          <a:p>
            <a:pPr algn="r" rtl="1"/>
            <a:r>
              <a:rPr lang="he-IL" dirty="0" smtClean="0"/>
              <a:t>דיון ערכי אינו תיאורטי בלבד ואינו פסיכולוגיסטי בלבד.</a:t>
            </a:r>
          </a:p>
          <a:p>
            <a:pPr algn="r" rtl="1"/>
            <a:r>
              <a:rPr lang="he-IL" dirty="0" smtClean="0"/>
              <a:t>דיון זה גם אינו ממקד רק בהתנהגות- דבר שעשוי </a:t>
            </a:r>
            <a:r>
              <a:rPr lang="he-IL" dirty="0" err="1" smtClean="0"/>
              <a:t>להגיבר</a:t>
            </a:r>
            <a:r>
              <a:rPr lang="he-IL" dirty="0" smtClean="0"/>
              <a:t> אשליית שליטה על הילד או לרדד את כל </a:t>
            </a:r>
            <a:r>
              <a:rPr lang="he-IL" dirty="0" err="1" smtClean="0"/>
              <a:t>העשיה</a:t>
            </a:r>
            <a:r>
              <a:rPr lang="he-IL" dirty="0" smtClean="0"/>
              <a:t> החינוכית לעשייה התנהגותית גרידא ובכך להתעלם מההבנה הפסיכולוגית שבבסיס כל התנהגות יש משמעות של קשר</a:t>
            </a:r>
          </a:p>
          <a:p>
            <a:pPr algn="r" rtl="1"/>
            <a:r>
              <a:rPr lang="he-IL" dirty="0" smtClean="0"/>
              <a:t>ועל הגננת להתמודד עם האתגר הקשר עם הילד התוקפני מעמיד בפנייה...</a:t>
            </a:r>
            <a:endParaRPr lang="en-US" dirty="0"/>
          </a:p>
        </p:txBody>
      </p:sp>
      <p:sp>
        <p:nvSpPr>
          <p:cNvPr id="4" name="מציין מיקום של מספר שקופית 3"/>
          <p:cNvSpPr>
            <a:spLocks noGrp="1"/>
          </p:cNvSpPr>
          <p:nvPr>
            <p:ph type="sldNum" sz="quarter" idx="12"/>
          </p:nvPr>
        </p:nvSpPr>
        <p:spPr/>
        <p:txBody>
          <a:bodyPr/>
          <a:lstStyle/>
          <a:p>
            <a:fld id="{25DF3212-FDF6-4A38-84D7-33FA4A6E9819}" type="slidenum">
              <a:rPr lang="he-IL"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187450" y="0"/>
            <a:ext cx="5899150" cy="1065213"/>
          </a:xfrm>
        </p:spPr>
        <p:txBody>
          <a:bodyPr/>
          <a:lstStyle/>
          <a:p>
            <a:pPr algn="ctr"/>
            <a:r>
              <a:rPr lang="he-IL" b="1" dirty="0" smtClean="0"/>
              <a:t>במקום פתיחה...</a:t>
            </a:r>
            <a:endParaRPr lang="en-US" b="1" dirty="0"/>
          </a:p>
        </p:txBody>
      </p:sp>
      <p:sp>
        <p:nvSpPr>
          <p:cNvPr id="4" name="מציין מיקום של מספר שקופית 5"/>
          <p:cNvSpPr>
            <a:spLocks noGrp="1"/>
          </p:cNvSpPr>
          <p:nvPr>
            <p:ph type="sldNum" sz="quarter" idx="12"/>
          </p:nvPr>
        </p:nvSpPr>
        <p:spPr/>
        <p:txBody>
          <a:bodyPr/>
          <a:lstStyle/>
          <a:p>
            <a:fld id="{72A0F0D5-A913-447D-85AA-AC1434944AF0}" type="slidenum">
              <a:rPr lang="he-IL"/>
              <a:pPr/>
              <a:t>2</a:t>
            </a:fld>
            <a:endParaRPr lang="en-US"/>
          </a:p>
        </p:txBody>
      </p:sp>
      <p:sp>
        <p:nvSpPr>
          <p:cNvPr id="5" name="מלבן 4"/>
          <p:cNvSpPr/>
          <p:nvPr/>
        </p:nvSpPr>
        <p:spPr>
          <a:xfrm>
            <a:off x="0" y="1357298"/>
            <a:ext cx="8215338" cy="5078313"/>
          </a:xfrm>
          <a:prstGeom prst="rect">
            <a:avLst/>
          </a:prstGeom>
          <a:noFill/>
        </p:spPr>
        <p:txBody>
          <a:bodyPr wrap="squar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he-IL" sz="5400" dirty="0" smtClean="0"/>
              <a:t>"</a:t>
            </a:r>
            <a:r>
              <a:rPr lang="he-IL" sz="5400" dirty="0"/>
              <a:t>ועוד נזכרתי: והנה סולם מוצב ארצה וראשו מגיע </a:t>
            </a:r>
            <a:r>
              <a:rPr lang="he-IL" sz="5400" dirty="0" smtClean="0"/>
              <a:t>השמימה</a:t>
            </a:r>
            <a:r>
              <a:rPr lang="he-IL" sz="5400" dirty="0"/>
              <a:t>. </a:t>
            </a:r>
            <a:endParaRPr lang="he-IL" sz="5400" dirty="0" smtClean="0"/>
          </a:p>
          <a:p>
            <a:pPr algn="ctr"/>
            <a:r>
              <a:rPr lang="he-IL" sz="5400" dirty="0" smtClean="0"/>
              <a:t>ומה </a:t>
            </a:r>
            <a:r>
              <a:rPr lang="he-IL" sz="5400" dirty="0"/>
              <a:t>אנחנו מבקשים? </a:t>
            </a:r>
            <a:endParaRPr lang="he-IL" sz="5400" dirty="0" smtClean="0"/>
          </a:p>
          <a:p>
            <a:pPr algn="ctr"/>
            <a:r>
              <a:rPr lang="he-IL" sz="5400" dirty="0" smtClean="0"/>
              <a:t>האם </a:t>
            </a:r>
            <a:r>
              <a:rPr lang="he-IL" sz="5400" dirty="0"/>
              <a:t>לא מקום בשביל </a:t>
            </a:r>
            <a:r>
              <a:rPr lang="he-IL" sz="5400" dirty="0" err="1"/>
              <a:t>הסולם</a:t>
            </a:r>
            <a:r>
              <a:rPr lang="he-IL" sz="5400" dirty="0" smtClean="0"/>
              <a:t>?"</a:t>
            </a:r>
          </a:p>
          <a:p>
            <a:pPr algn="ctr"/>
            <a:r>
              <a:rPr lang="he-IL" sz="5400" dirty="0" smtClean="0"/>
              <a:t>א.ד. גורדון</a:t>
            </a:r>
            <a:endParaRPr lang="he-IL" sz="5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en-US"/>
          </a:p>
        </p:txBody>
      </p:sp>
      <p:sp>
        <p:nvSpPr>
          <p:cNvPr id="3" name="מציין מיקום תוכן 2"/>
          <p:cNvSpPr>
            <a:spLocks noGrp="1"/>
          </p:cNvSpPr>
          <p:nvPr>
            <p:ph idx="1"/>
          </p:nvPr>
        </p:nvSpPr>
        <p:spPr/>
        <p:txBody>
          <a:bodyPr/>
          <a:lstStyle/>
          <a:p>
            <a:pPr algn="r" rtl="1"/>
            <a:r>
              <a:rPr lang="he-IL" dirty="0" smtClean="0"/>
              <a:t>הטבע המוסרי של ההוראה מתגלה כאשר תכליתה נבחנת כפעילות חינוכית. תכליתה של הפעילות החינוכית היא הוצאת </a:t>
            </a:r>
            <a:r>
              <a:rPr lang="he-IL" dirty="0" err="1" smtClean="0"/>
              <a:t>החינך</a:t>
            </a:r>
            <a:r>
              <a:rPr lang="he-IL" dirty="0" smtClean="0"/>
              <a:t> (הילד) ממצבו המצוי למצב ה"ראוי" על פי תפיסת העולם המוסרית של מחנך או מערכת חינוכית..</a:t>
            </a:r>
            <a:r>
              <a:rPr lang="he-IL" dirty="0" err="1" smtClean="0"/>
              <a:t>." </a:t>
            </a:r>
            <a:r>
              <a:rPr lang="he-IL" dirty="0" smtClean="0"/>
              <a:t>(צבר בן יהושע, </a:t>
            </a:r>
            <a:r>
              <a:rPr lang="he-IL" dirty="0" err="1" smtClean="0"/>
              <a:t>דושניק</a:t>
            </a:r>
            <a:r>
              <a:rPr lang="he-IL" dirty="0" smtClean="0"/>
              <a:t> וביאליק, 2007).</a:t>
            </a:r>
            <a:endParaRPr lang="en-US" dirty="0"/>
          </a:p>
        </p:txBody>
      </p:sp>
      <p:sp>
        <p:nvSpPr>
          <p:cNvPr id="4" name="מציין מיקום של מספר שקופית 3"/>
          <p:cNvSpPr>
            <a:spLocks noGrp="1"/>
          </p:cNvSpPr>
          <p:nvPr>
            <p:ph type="sldNum" sz="quarter" idx="12"/>
          </p:nvPr>
        </p:nvSpPr>
        <p:spPr/>
        <p:txBody>
          <a:bodyPr/>
          <a:lstStyle/>
          <a:p>
            <a:fld id="{25DF3212-FDF6-4A38-84D7-33FA4A6E9819}" type="slidenum">
              <a:rPr lang="he-IL"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של מספר שקופית 5"/>
          <p:cNvSpPr>
            <a:spLocks noGrp="1"/>
          </p:cNvSpPr>
          <p:nvPr>
            <p:ph type="sldNum" sz="quarter" idx="12"/>
          </p:nvPr>
        </p:nvSpPr>
        <p:spPr/>
        <p:txBody>
          <a:bodyPr/>
          <a:lstStyle/>
          <a:p>
            <a:fld id="{B7E9422B-41A8-4D8A-ACC4-3773CE776ED1}" type="slidenum">
              <a:rPr lang="he-IL"/>
              <a:pPr/>
              <a:t>4</a:t>
            </a:fld>
            <a:endParaRPr lang="en-US"/>
          </a:p>
        </p:txBody>
      </p:sp>
      <p:sp>
        <p:nvSpPr>
          <p:cNvPr id="54274" name="Rectangle 2"/>
          <p:cNvSpPr>
            <a:spLocks noGrp="1" noChangeArrowheads="1"/>
          </p:cNvSpPr>
          <p:nvPr>
            <p:ph type="title"/>
          </p:nvPr>
        </p:nvSpPr>
        <p:spPr>
          <a:xfrm>
            <a:off x="323850" y="260350"/>
            <a:ext cx="6867525" cy="1065213"/>
          </a:xfrm>
        </p:spPr>
        <p:txBody>
          <a:bodyPr/>
          <a:lstStyle/>
          <a:p>
            <a:pPr marL="609600" indent="-609600" algn="ctr"/>
            <a:r>
              <a:rPr lang="he-IL" sz="2800" b="1"/>
              <a:t>מה נדרש מגננת על מנת לנהל </a:t>
            </a:r>
            <a:br>
              <a:rPr lang="he-IL" sz="2800" b="1"/>
            </a:br>
            <a:r>
              <a:rPr lang="he-IL" sz="2800" b="1"/>
              <a:t>אינטראקציה חינוכית משמעותית?</a:t>
            </a:r>
            <a:endParaRPr lang="en-US" sz="2800" b="1"/>
          </a:p>
        </p:txBody>
      </p:sp>
      <p:sp>
        <p:nvSpPr>
          <p:cNvPr id="54275" name="Rectangle 3"/>
          <p:cNvSpPr>
            <a:spLocks noGrp="1" noChangeArrowheads="1"/>
          </p:cNvSpPr>
          <p:nvPr>
            <p:ph type="body" idx="1"/>
          </p:nvPr>
        </p:nvSpPr>
        <p:spPr>
          <a:xfrm>
            <a:off x="158750" y="1773238"/>
            <a:ext cx="7366000" cy="3960812"/>
          </a:xfrm>
        </p:spPr>
        <p:txBody>
          <a:bodyPr/>
          <a:lstStyle/>
          <a:p>
            <a:pPr marL="457200" indent="-457200" algn="r" rtl="1">
              <a:buFont typeface="Wingdings" pitchFamily="2" charset="2"/>
              <a:buAutoNum type="arabicPeriod"/>
            </a:pPr>
            <a:r>
              <a:rPr lang="he-IL" sz="2800" dirty="0"/>
              <a:t>הבנה נכונה של המסרים הרגשיים חברתיים של הילד.</a:t>
            </a:r>
          </a:p>
          <a:p>
            <a:pPr marL="457200" indent="-457200" algn="r" rtl="1">
              <a:buFont typeface="Wingdings" pitchFamily="2" charset="2"/>
              <a:buAutoNum type="arabicPeriod"/>
            </a:pPr>
            <a:r>
              <a:rPr lang="he-IL" sz="2800" dirty="0"/>
              <a:t>תגובה סמוכה ומותאמת להם.</a:t>
            </a:r>
          </a:p>
          <a:p>
            <a:pPr marL="457200" indent="-457200" algn="r" rtl="1">
              <a:buFont typeface="Wingdings" pitchFamily="2" charset="2"/>
              <a:buAutoNum type="arabicPeriod"/>
            </a:pPr>
            <a:r>
              <a:rPr lang="he-IL" sz="2800" dirty="0"/>
              <a:t>שידור של קבלה וחום רגשי כלפי הילד.</a:t>
            </a:r>
          </a:p>
          <a:p>
            <a:pPr marL="457200" indent="-457200" algn="r" rtl="1">
              <a:buFont typeface="Wingdings" pitchFamily="2" charset="2"/>
              <a:buAutoNum type="arabicPeriod"/>
            </a:pPr>
            <a:r>
              <a:rPr lang="he-IL" sz="2800" dirty="0"/>
              <a:t>הצעת עזרה לילד, במידת הצורך.</a:t>
            </a:r>
          </a:p>
          <a:p>
            <a:pPr marL="457200" indent="-457200" algn="r" rtl="1">
              <a:buFont typeface="Wingdings" pitchFamily="2" charset="2"/>
              <a:buAutoNum type="arabicPeriod"/>
            </a:pPr>
            <a:r>
              <a:rPr lang="he-IL" sz="2800" dirty="0"/>
              <a:t>הדגמת התנהגות מווסתת לעיני הילד.</a:t>
            </a:r>
          </a:p>
          <a:p>
            <a:pPr marL="457200" indent="-457200" algn="r" rtl="1">
              <a:buFont typeface="Wingdings" pitchFamily="2" charset="2"/>
              <a:buAutoNum type="arabicPeriod"/>
            </a:pPr>
            <a:r>
              <a:rPr lang="he-IL" sz="2800" dirty="0"/>
              <a:t>הצבת מסגרת מותאמת הכוללת גבולות הולמים.</a:t>
            </a:r>
          </a:p>
          <a:p>
            <a:pPr marL="457200" indent="-457200" algn="r" rtl="1">
              <a:buFont typeface="Wingdings" pitchFamily="2" charset="2"/>
              <a:buNone/>
            </a:pPr>
            <a:r>
              <a:rPr lang="he-IL" sz="2000" dirty="0"/>
              <a:t>(שגיא- שוורץ </a:t>
            </a:r>
            <a:r>
              <a:rPr lang="he-IL" sz="2000" dirty="0" err="1"/>
              <a:t>וג'יני</a:t>
            </a:r>
            <a:r>
              <a:rPr lang="he-IL" sz="2000" dirty="0"/>
              <a:t>, 2008)</a:t>
            </a:r>
          </a:p>
          <a:p>
            <a:pPr marL="457200" indent="-457200">
              <a:buFont typeface="Wingdings" pitchFamily="2" charset="2"/>
              <a:buAutoNum type="arabicPeriod"/>
            </a:pPr>
            <a:endParaRPr lang="he-IL" sz="2000" dirty="0"/>
          </a:p>
          <a:p>
            <a:pPr marL="457200" indent="-457200">
              <a:buFont typeface="Wingdings" pitchFamily="2" charset="2"/>
              <a:buAutoNum type="arabicPeriod"/>
            </a:pPr>
            <a:endParaRPr lang="en-US" dirty="0"/>
          </a:p>
        </p:txBody>
      </p:sp>
      <p:pic>
        <p:nvPicPr>
          <p:cNvPr id="54279" name="Picture 7" descr="HelpUslogo"/>
          <p:cNvPicPr>
            <a:picLocks noChangeAspect="1" noChangeArrowheads="1"/>
          </p:cNvPicPr>
          <p:nvPr/>
        </p:nvPicPr>
        <p:blipFill>
          <a:blip r:embed="rId2"/>
          <a:srcRect/>
          <a:stretch>
            <a:fillRect/>
          </a:stretch>
        </p:blipFill>
        <p:spPr bwMode="auto">
          <a:xfrm>
            <a:off x="357158" y="5214950"/>
            <a:ext cx="1800225" cy="1363662"/>
          </a:xfrm>
          <a:prstGeom prst="rect">
            <a:avLst/>
          </a:prstGeom>
          <a:noFill/>
          <a:ln w="38100" cmpd="dbl">
            <a:solidFill>
              <a:srgbClr val="003399"/>
            </a:solid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של מספר שקופית 5"/>
          <p:cNvSpPr>
            <a:spLocks noGrp="1"/>
          </p:cNvSpPr>
          <p:nvPr>
            <p:ph type="sldNum" sz="quarter" idx="12"/>
          </p:nvPr>
        </p:nvSpPr>
        <p:spPr/>
        <p:txBody>
          <a:bodyPr/>
          <a:lstStyle/>
          <a:p>
            <a:fld id="{AD38E29A-0531-4970-A2CD-36ADF3184A12}" type="slidenum">
              <a:rPr lang="he-IL"/>
              <a:pPr/>
              <a:t>5</a:t>
            </a:fld>
            <a:endParaRPr lang="en-US"/>
          </a:p>
        </p:txBody>
      </p:sp>
      <p:sp>
        <p:nvSpPr>
          <p:cNvPr id="23554" name="Rectangle 2"/>
          <p:cNvSpPr>
            <a:spLocks noGrp="1" noChangeArrowheads="1"/>
          </p:cNvSpPr>
          <p:nvPr>
            <p:ph type="title"/>
          </p:nvPr>
        </p:nvSpPr>
        <p:spPr/>
        <p:txBody>
          <a:bodyPr/>
          <a:lstStyle/>
          <a:p>
            <a:r>
              <a:rPr lang="he-IL" sz="2800" b="1"/>
              <a:t>תוקפנות כאתגר לאינטראקציה המשמעותית</a:t>
            </a:r>
            <a:endParaRPr lang="en-US" sz="2800" b="1"/>
          </a:p>
        </p:txBody>
      </p:sp>
      <p:sp>
        <p:nvSpPr>
          <p:cNvPr id="23555" name="Rectangle 3"/>
          <p:cNvSpPr>
            <a:spLocks noGrp="1" noChangeArrowheads="1"/>
          </p:cNvSpPr>
          <p:nvPr>
            <p:ph type="body" idx="1"/>
          </p:nvPr>
        </p:nvSpPr>
        <p:spPr>
          <a:xfrm>
            <a:off x="158750" y="1700213"/>
            <a:ext cx="7581900" cy="4752975"/>
          </a:xfrm>
        </p:spPr>
        <p:txBody>
          <a:bodyPr/>
          <a:lstStyle/>
          <a:p>
            <a:pPr algn="r" rtl="1"/>
            <a:r>
              <a:rPr lang="he-IL" b="1" dirty="0"/>
              <a:t>ביטויי התוקפנות הנורמטיביים </a:t>
            </a:r>
            <a:r>
              <a:rPr lang="he-IL" dirty="0"/>
              <a:t>האופייניים לגיל הרך מזמנים לגננת- "המבוגר המשמעותי"- אתגר מרכזי בניהול המפגש החינוכי המיטבי עם הילד.</a:t>
            </a:r>
            <a:endParaRPr lang="he-IL" b="1" dirty="0"/>
          </a:p>
          <a:p>
            <a:pPr>
              <a:buFont typeface="Wingdings" pitchFamily="2" charset="2"/>
              <a:buNone/>
            </a:pPr>
            <a:endParaRPr lang="en-US" dirty="0"/>
          </a:p>
        </p:txBody>
      </p:sp>
      <p:pic>
        <p:nvPicPr>
          <p:cNvPr id="23557" name="Picture 5" descr="iStock_000003101896XSmallb"/>
          <p:cNvPicPr>
            <a:picLocks noChangeAspect="1" noChangeArrowheads="1"/>
          </p:cNvPicPr>
          <p:nvPr/>
        </p:nvPicPr>
        <p:blipFill>
          <a:blip r:embed="rId2"/>
          <a:srcRect/>
          <a:stretch>
            <a:fillRect/>
          </a:stretch>
        </p:blipFill>
        <p:spPr bwMode="auto">
          <a:xfrm>
            <a:off x="2771775" y="3357563"/>
            <a:ext cx="3167063" cy="2389187"/>
          </a:xfrm>
          <a:prstGeom prst="rect">
            <a:avLst/>
          </a:prstGeom>
          <a:solidFill>
            <a:srgbClr val="003399"/>
          </a:solidFill>
          <a:ln w="57150" cmpd="thickThin">
            <a:solidFill>
              <a:schemeClr val="tx1"/>
            </a:solid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en-US"/>
          </a:p>
        </p:txBody>
      </p:sp>
      <p:sp>
        <p:nvSpPr>
          <p:cNvPr id="3" name="מציין מיקום תוכן 2"/>
          <p:cNvSpPr>
            <a:spLocks noGrp="1"/>
          </p:cNvSpPr>
          <p:nvPr>
            <p:ph idx="1"/>
          </p:nvPr>
        </p:nvSpPr>
        <p:spPr/>
        <p:txBody>
          <a:bodyPr/>
          <a:lstStyle/>
          <a:p>
            <a:pPr algn="r" rtl="1"/>
            <a:r>
              <a:rPr lang="he-IL" dirty="0" smtClean="0"/>
              <a:t>פעילות לקהל בנושא סיווג ערכי....</a:t>
            </a:r>
            <a:endParaRPr lang="en-US" dirty="0"/>
          </a:p>
        </p:txBody>
      </p:sp>
      <p:sp>
        <p:nvSpPr>
          <p:cNvPr id="4" name="מציין מיקום של מספר שקופית 3"/>
          <p:cNvSpPr>
            <a:spLocks noGrp="1"/>
          </p:cNvSpPr>
          <p:nvPr>
            <p:ph type="sldNum" sz="quarter" idx="12"/>
          </p:nvPr>
        </p:nvSpPr>
        <p:spPr/>
        <p:txBody>
          <a:bodyPr/>
          <a:lstStyle/>
          <a:p>
            <a:fld id="{25DF3212-FDF6-4A38-84D7-33FA4A6E9819}" type="slidenum">
              <a:rPr lang="he-IL"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של מספר שקופית 5"/>
          <p:cNvSpPr>
            <a:spLocks noGrp="1"/>
          </p:cNvSpPr>
          <p:nvPr>
            <p:ph type="sldNum" sz="quarter" idx="12"/>
          </p:nvPr>
        </p:nvSpPr>
        <p:spPr/>
        <p:txBody>
          <a:bodyPr/>
          <a:lstStyle/>
          <a:p>
            <a:fld id="{121CC11E-8736-4B26-A641-25B446D19BEC}" type="slidenum">
              <a:rPr lang="he-IL"/>
              <a:pPr/>
              <a:t>7</a:t>
            </a:fld>
            <a:endParaRPr lang="en-US"/>
          </a:p>
        </p:txBody>
      </p:sp>
      <p:sp>
        <p:nvSpPr>
          <p:cNvPr id="44034" name="Rectangle 2"/>
          <p:cNvSpPr>
            <a:spLocks noGrp="1" noChangeArrowheads="1"/>
          </p:cNvSpPr>
          <p:nvPr>
            <p:ph type="title"/>
          </p:nvPr>
        </p:nvSpPr>
        <p:spPr/>
        <p:txBody>
          <a:bodyPr/>
          <a:lstStyle/>
          <a:p>
            <a:pPr algn="r"/>
            <a:r>
              <a:rPr lang="he-IL" b="1" dirty="0"/>
              <a:t>כיצד מתנהג הילד הנורמאלי?</a:t>
            </a:r>
            <a:r>
              <a:rPr lang="he-IL" dirty="0"/>
              <a:t> </a:t>
            </a:r>
            <a:endParaRPr lang="en-US" dirty="0"/>
          </a:p>
        </p:txBody>
      </p:sp>
      <p:sp>
        <p:nvSpPr>
          <p:cNvPr id="44035" name="Rectangle 3"/>
          <p:cNvSpPr>
            <a:spLocks noGrp="1" noChangeArrowheads="1"/>
          </p:cNvSpPr>
          <p:nvPr>
            <p:ph type="body" idx="1"/>
          </p:nvPr>
        </p:nvSpPr>
        <p:spPr>
          <a:xfrm>
            <a:off x="158750" y="1700213"/>
            <a:ext cx="7508875" cy="4378325"/>
          </a:xfrm>
        </p:spPr>
        <p:txBody>
          <a:bodyPr>
            <a:normAutofit lnSpcReduction="10000"/>
          </a:bodyPr>
          <a:lstStyle/>
          <a:p>
            <a:pPr algn="r" rtl="1"/>
            <a:r>
              <a:rPr lang="he-IL" b="1" dirty="0"/>
              <a:t>"כיצד מתנהג הילד הנורמאלי? האם הוא רק אוכל, גדל, ומחייך במתיקות? כלל ועיקר לא. ילד נורמאלי שיש לו אמון באביו ואמו, אין לעצרו. במשך הזמן הוא מנסה את כוחו בקריעה לגזרים, הריסה, הפחדה, התשה, בזבוז, תחבולות סחיטה ורכישה. לכל מה שמביא את בני האדם לבית המשפט, (או לבית המשוגעים) יש מקבילה ביחסו של הילד לביתו ולמשפחתו בינקות ובילדות המוקדמת. כשהבית מצליח לעמוד בכל מה שעושה הילד כדי להפכו על פיהו, מוכן הילד להתחיל לשחק. אולם עסקים תחילה. בדיקות חייבות להיעשות..</a:t>
            </a:r>
            <a:r>
              <a:rPr lang="he-IL" b="1" dirty="0" err="1"/>
              <a:t>."</a:t>
            </a:r>
            <a:r>
              <a:rPr lang="he-IL" dirty="0" err="1"/>
              <a:t> </a:t>
            </a:r>
            <a:r>
              <a:rPr lang="he-IL" dirty="0"/>
              <a:t>(</a:t>
            </a:r>
            <a:r>
              <a:rPr lang="he-IL" dirty="0" err="1"/>
              <a:t>ויניקוט</a:t>
            </a:r>
            <a:r>
              <a:rPr lang="he-IL" dirty="0"/>
              <a:t>,1957).</a:t>
            </a:r>
            <a:endParaRPr lang="he-IL" b="1" dirty="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של מספר שקופית 5"/>
          <p:cNvSpPr>
            <a:spLocks noGrp="1"/>
          </p:cNvSpPr>
          <p:nvPr>
            <p:ph type="sldNum" sz="quarter" idx="12"/>
          </p:nvPr>
        </p:nvSpPr>
        <p:spPr/>
        <p:txBody>
          <a:bodyPr/>
          <a:lstStyle/>
          <a:p>
            <a:fld id="{67F9EE0B-67A3-42D7-8B77-C408622CC289}" type="slidenum">
              <a:rPr lang="he-IL"/>
              <a:pPr/>
              <a:t>8</a:t>
            </a:fld>
            <a:endParaRPr lang="en-US"/>
          </a:p>
        </p:txBody>
      </p:sp>
      <p:sp>
        <p:nvSpPr>
          <p:cNvPr id="9218" name="Rectangle 2"/>
          <p:cNvSpPr>
            <a:spLocks noGrp="1" noChangeArrowheads="1"/>
          </p:cNvSpPr>
          <p:nvPr>
            <p:ph type="title"/>
          </p:nvPr>
        </p:nvSpPr>
        <p:spPr>
          <a:xfrm>
            <a:off x="1" y="0"/>
            <a:ext cx="8215338" cy="1065213"/>
          </a:xfrm>
        </p:spPr>
        <p:txBody>
          <a:bodyPr>
            <a:normAutofit fontScale="90000"/>
          </a:bodyPr>
          <a:lstStyle/>
          <a:p>
            <a:pPr algn="r" rtl="1"/>
            <a:r>
              <a:rPr lang="he-IL" b="1" dirty="0"/>
              <a:t>מכשולים בהבניית אינטראקציה משמעותית</a:t>
            </a:r>
            <a:endParaRPr lang="en-US" b="1" dirty="0"/>
          </a:p>
        </p:txBody>
      </p:sp>
      <p:sp>
        <p:nvSpPr>
          <p:cNvPr id="9219" name="Rectangle 3"/>
          <p:cNvSpPr>
            <a:spLocks noGrp="1" noChangeArrowheads="1"/>
          </p:cNvSpPr>
          <p:nvPr>
            <p:ph type="body" idx="1"/>
          </p:nvPr>
        </p:nvSpPr>
        <p:spPr>
          <a:xfrm>
            <a:off x="158750" y="1341438"/>
            <a:ext cx="7508875" cy="3743325"/>
          </a:xfrm>
        </p:spPr>
        <p:txBody>
          <a:bodyPr>
            <a:normAutofit lnSpcReduction="10000"/>
          </a:bodyPr>
          <a:lstStyle/>
          <a:p>
            <a:pPr algn="r" rtl="1"/>
            <a:r>
              <a:rPr lang="he-IL" sz="2000" b="1" dirty="0"/>
              <a:t>תוקפנות הילד והאיום הנלווה לה על סמכות הגננת ועל ילדי הגן עלולה לגרום לקריסה באינטראקציה החינוכית.</a:t>
            </a:r>
          </a:p>
          <a:p>
            <a:pPr algn="r" rtl="1"/>
            <a:endParaRPr lang="he-IL" sz="2000" b="1" dirty="0"/>
          </a:p>
          <a:p>
            <a:pPr algn="r" rtl="1"/>
            <a:r>
              <a:rPr lang="he-IL" sz="2000" b="1" dirty="0">
                <a:solidFill>
                  <a:schemeClr val="tx2"/>
                </a:solidFill>
              </a:rPr>
              <a:t>קריסת ההדדיות</a:t>
            </a:r>
            <a:r>
              <a:rPr lang="he-IL" sz="2000" b="1" dirty="0"/>
              <a:t>: קושי בקיום מפגש משמעותי שוויוני בין גננת וילד בעלי צרכים שונים. </a:t>
            </a:r>
            <a:r>
              <a:rPr lang="he-IL" sz="2000" b="1" dirty="0">
                <a:solidFill>
                  <a:schemeClr val="tx2"/>
                </a:solidFill>
              </a:rPr>
              <a:t>מפגש חינוכי לא הדדי הוא מפגש של כפייה של רצונות הגננת והתעלמות מצרכיו הייחודים של הילד.</a:t>
            </a:r>
          </a:p>
          <a:p>
            <a:pPr algn="r" rtl="1">
              <a:buFont typeface="Wingdings" pitchFamily="2" charset="2"/>
              <a:buNone/>
            </a:pPr>
            <a:endParaRPr lang="he-IL" sz="2000" b="1" dirty="0">
              <a:solidFill>
                <a:schemeClr val="tx2"/>
              </a:solidFill>
            </a:endParaRPr>
          </a:p>
          <a:p>
            <a:pPr algn="r" rtl="1"/>
            <a:r>
              <a:rPr lang="he-IL" sz="2000" b="1" dirty="0">
                <a:solidFill>
                  <a:schemeClr val="tx2"/>
                </a:solidFill>
              </a:rPr>
              <a:t>קריסת הא- סימטריה</a:t>
            </a:r>
            <a:r>
              <a:rPr lang="he-IL" sz="2000" b="1" dirty="0"/>
              <a:t>: קריסת הסמכות החינוכית של הגננת במפגש עם הילד. </a:t>
            </a:r>
            <a:r>
              <a:rPr lang="he-IL" sz="2000" b="1" dirty="0">
                <a:solidFill>
                  <a:schemeClr val="tx2"/>
                </a:solidFill>
              </a:rPr>
              <a:t>מפגש א- סימטרי הוא מפגש שבו הילד כופה את רצונותיו או מעשיו והגננת אינה נתפסת בעיניו כמבוגר המוביל ומנחה את האינטראקציה עמו.</a:t>
            </a:r>
          </a:p>
          <a:p>
            <a:pPr>
              <a:buFont typeface="Wingdings" pitchFamily="2" charset="2"/>
              <a:buNone/>
            </a:pPr>
            <a:endParaRPr lang="he-IL" sz="2000" b="1" dirty="0">
              <a:solidFill>
                <a:schemeClr val="tx2"/>
              </a:solidFill>
            </a:endParaRPr>
          </a:p>
          <a:p>
            <a:endParaRPr lang="he-IL" sz="2000" b="1" dirty="0"/>
          </a:p>
        </p:txBody>
      </p:sp>
      <p:pic>
        <p:nvPicPr>
          <p:cNvPr id="9225" name="Picture 9" descr="kindergarden-cop-288x300"/>
          <p:cNvPicPr>
            <a:picLocks noChangeAspect="1" noChangeArrowheads="1"/>
          </p:cNvPicPr>
          <p:nvPr/>
        </p:nvPicPr>
        <p:blipFill>
          <a:blip r:embed="rId2"/>
          <a:srcRect/>
          <a:stretch>
            <a:fillRect/>
          </a:stretch>
        </p:blipFill>
        <p:spPr bwMode="auto">
          <a:xfrm>
            <a:off x="3132138" y="5013325"/>
            <a:ext cx="1589087" cy="1655763"/>
          </a:xfrm>
          <a:prstGeom prst="rect">
            <a:avLst/>
          </a:prstGeom>
          <a:noFill/>
          <a:ln w="9525">
            <a:solidFill>
              <a:schemeClr val="tx1"/>
            </a:solid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של מספר שקופית 5"/>
          <p:cNvSpPr>
            <a:spLocks noGrp="1"/>
          </p:cNvSpPr>
          <p:nvPr>
            <p:ph type="sldNum" sz="quarter" idx="12"/>
          </p:nvPr>
        </p:nvSpPr>
        <p:spPr/>
        <p:txBody>
          <a:bodyPr/>
          <a:lstStyle/>
          <a:p>
            <a:fld id="{4989F8BF-4D88-4427-84FB-5FF736040748}" type="slidenum">
              <a:rPr lang="he-IL"/>
              <a:pPr/>
              <a:t>9</a:t>
            </a:fld>
            <a:endParaRPr lang="en-US"/>
          </a:p>
        </p:txBody>
      </p:sp>
      <p:sp>
        <p:nvSpPr>
          <p:cNvPr id="12290" name="Rectangle 2"/>
          <p:cNvSpPr>
            <a:spLocks noGrp="1" noChangeArrowheads="1"/>
          </p:cNvSpPr>
          <p:nvPr>
            <p:ph type="title"/>
          </p:nvPr>
        </p:nvSpPr>
        <p:spPr>
          <a:xfrm>
            <a:off x="457200" y="320040"/>
            <a:ext cx="7686700" cy="822944"/>
          </a:xfrm>
        </p:spPr>
        <p:txBody>
          <a:bodyPr>
            <a:normAutofit fontScale="90000"/>
          </a:bodyPr>
          <a:lstStyle/>
          <a:p>
            <a:pPr algn="r" rtl="1"/>
            <a:r>
              <a:rPr lang="he-IL" b="1" dirty="0"/>
              <a:t>הכלת ניגודים- יציאה ממלכוד התוקפנות</a:t>
            </a:r>
            <a:endParaRPr lang="en-US" b="1" dirty="0"/>
          </a:p>
        </p:txBody>
      </p:sp>
      <p:sp>
        <p:nvSpPr>
          <p:cNvPr id="12291" name="Rectangle 3"/>
          <p:cNvSpPr>
            <a:spLocks noGrp="1" noChangeArrowheads="1"/>
          </p:cNvSpPr>
          <p:nvPr>
            <p:ph type="body" idx="1"/>
          </p:nvPr>
        </p:nvSpPr>
        <p:spPr>
          <a:xfrm>
            <a:off x="500034" y="1412875"/>
            <a:ext cx="7643866" cy="4151313"/>
          </a:xfrm>
        </p:spPr>
        <p:txBody>
          <a:bodyPr>
            <a:normAutofit/>
          </a:bodyPr>
          <a:lstStyle/>
          <a:p>
            <a:pPr algn="r" rtl="1"/>
            <a:r>
              <a:rPr lang="he-IL" dirty="0"/>
              <a:t>כדי לצאת מן המלכוד עלינו להיות מסוגלים להכיל את המתח בלתי פוסק והניגודים המצויים במפגש החינוכי.</a:t>
            </a:r>
          </a:p>
          <a:p>
            <a:pPr algn="r" rtl="1"/>
            <a:r>
              <a:rPr lang="he-IL" dirty="0"/>
              <a:t>לחנך מבלי לפגוע בכבודו של התלמיד ומבלי לאבד את התוקף המוסרי של פעולתנו כאנשי חינוך.</a:t>
            </a:r>
          </a:p>
          <a:p>
            <a:pPr algn="r" rtl="1"/>
            <a:r>
              <a:rPr lang="he-IL" b="1" dirty="0"/>
              <a:t>המבוגר הנוכח</a:t>
            </a:r>
            <a:r>
              <a:rPr lang="he-IL" dirty="0"/>
              <a:t> הוא זה המסוגל להכיל את הניגוד. להיות משמעותי לכל תלמיד בהתאם לשונות שבו- במימד ההתנהגותי, הבין- אישי והתוך- אישי. </a:t>
            </a:r>
            <a:endParaRPr lang="en-US" dirty="0"/>
          </a:p>
        </p:txBody>
      </p:sp>
      <p:pic>
        <p:nvPicPr>
          <p:cNvPr id="12293" name="Picture 5" descr="400px-Kandinsky_1939_Composition-X"/>
          <p:cNvPicPr>
            <a:picLocks noChangeAspect="1" noChangeArrowheads="1"/>
          </p:cNvPicPr>
          <p:nvPr/>
        </p:nvPicPr>
        <p:blipFill>
          <a:blip r:embed="rId2"/>
          <a:srcRect/>
          <a:stretch>
            <a:fillRect/>
          </a:stretch>
        </p:blipFill>
        <p:spPr bwMode="auto">
          <a:xfrm>
            <a:off x="2928926" y="4878388"/>
            <a:ext cx="3024188" cy="1979612"/>
          </a:xfrm>
          <a:prstGeom prst="rect">
            <a:avLst/>
          </a:prstGeom>
          <a:noFill/>
          <a:ln w="9525">
            <a:solidFill>
              <a:schemeClr val="tx2"/>
            </a:solid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שפע">
  <a:themeElements>
    <a:clrScheme name="שפע">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שפע">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שפע">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ערכת נושא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עיצוב ברירת מחדל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עיצוב ברירת מחדל">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Opulent</Template>
  <TotalTime>1610</TotalTime>
  <Words>1058</Words>
  <Application>Microsoft Office PowerPoint</Application>
  <PresentationFormat>‫הצגה על המסך (4:3)</PresentationFormat>
  <Paragraphs>149</Paragraphs>
  <Slides>19</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19</vt:i4>
      </vt:variant>
    </vt:vector>
  </HeadingPairs>
  <TitlesOfParts>
    <vt:vector size="20" baseType="lpstr">
      <vt:lpstr>שפע</vt:lpstr>
      <vt:lpstr>ערך מוסף</vt:lpstr>
      <vt:lpstr>במקום פתיחה...</vt:lpstr>
      <vt:lpstr>שקופית 3</vt:lpstr>
      <vt:lpstr>מה נדרש מגננת על מנת לנהל  אינטראקציה חינוכית משמעותית?</vt:lpstr>
      <vt:lpstr>תוקפנות כאתגר לאינטראקציה המשמעותית</vt:lpstr>
      <vt:lpstr>שקופית 6</vt:lpstr>
      <vt:lpstr>כיצד מתנהג הילד הנורמאלי? </vt:lpstr>
      <vt:lpstr>מכשולים בהבניית אינטראקציה משמעותית</vt:lpstr>
      <vt:lpstr>הכלת ניגודים- יציאה ממלכוד התוקפנות</vt:lpstr>
      <vt:lpstr>האתגר בהתמודדות מול קשיי התנהגות</vt:lpstr>
      <vt:lpstr>מטרת השיח גננת- פסיכולוג</vt:lpstr>
      <vt:lpstr>מכשולים בשיח</vt:lpstr>
      <vt:lpstr>אפשרות להתגבר על המכשולים</vt:lpstr>
      <vt:lpstr>כיצד לומדים אנשי חינוך? (ע"פ Lunenberg 2009 )</vt:lpstr>
      <vt:lpstr>מודל הלמידה של לוננברג, (2009)</vt:lpstr>
      <vt:lpstr>שקופית 16</vt:lpstr>
      <vt:lpstr>שקופית 17</vt:lpstr>
      <vt:lpstr>שקופית 18</vt:lpstr>
      <vt:lpstr>למה להתחיל בערכים ולא בהתנהגות</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נוכחות משמעותית</dc:title>
  <dc:creator>Crow</dc:creator>
  <cp:lastModifiedBy>User</cp:lastModifiedBy>
  <cp:revision>46</cp:revision>
  <dcterms:created xsi:type="dcterms:W3CDTF">2010-05-20T07:57:04Z</dcterms:created>
  <dcterms:modified xsi:type="dcterms:W3CDTF">2014-06-10T08:44:42Z</dcterms:modified>
</cp:coreProperties>
</file>